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svg" ContentType="image/svg+xml"/>
  <Override PartName="/ppt/media/image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320" r:id="rId5"/>
    <p:sldId id="321" r:id="rId6"/>
    <p:sldId id="323" r:id="rId7"/>
    <p:sldId id="322" r:id="rId8"/>
    <p:sldId id="325" r:id="rId9"/>
    <p:sldId id="377" r:id="rId10"/>
    <p:sldId id="405" r:id="rId11"/>
    <p:sldId id="406" r:id="rId12"/>
    <p:sldId id="350" r:id="rId13"/>
    <p:sldId id="326" r:id="rId14"/>
    <p:sldId id="374" r:id="rId15"/>
    <p:sldId id="454" r:id="rId16"/>
    <p:sldId id="455" r:id="rId17"/>
    <p:sldId id="287" r:id="rId18"/>
    <p:sldId id="290" r:id="rId19"/>
    <p:sldId id="291" r:id="rId20"/>
    <p:sldId id="292" r:id="rId21"/>
    <p:sldId id="294" r:id="rId22"/>
    <p:sldId id="429" r:id="rId23"/>
    <p:sldId id="296" r:id="rId24"/>
    <p:sldId id="432" r:id="rId25"/>
    <p:sldId id="307" r:id="rId26"/>
    <p:sldId id="434" r:id="rId27"/>
    <p:sldId id="439" r:id="rId28"/>
    <p:sldId id="440" r:id="rId29"/>
    <p:sldId id="438" r:id="rId30"/>
    <p:sldId id="442" r:id="rId31"/>
    <p:sldId id="435" r:id="rId32"/>
    <p:sldId id="436" r:id="rId33"/>
    <p:sldId id="298" r:id="rId34"/>
    <p:sldId id="306" r:id="rId35"/>
    <p:sldId id="300" r:id="rId36"/>
    <p:sldId id="301" r:id="rId37"/>
    <p:sldId id="302" r:id="rId38"/>
    <p:sldId id="304" r:id="rId39"/>
    <p:sldId id="318" r:id="rId40"/>
    <p:sldId id="278" r:id="rId41"/>
  </p:sldIdLst>
  <p:sldSz cx="12192000" cy="6858000"/>
  <p:notesSz cx="6858000" cy="9144000"/>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EADF"/>
    <a:srgbClr val="CB7046"/>
    <a:srgbClr val="FF8B8D"/>
    <a:srgbClr val="FFD0C9"/>
    <a:srgbClr val="C88F77"/>
    <a:srgbClr val="ED7475"/>
    <a:srgbClr val="FF8C84"/>
    <a:srgbClr val="F5B193"/>
    <a:srgbClr val="FE7B7D"/>
    <a:srgbClr val="E74E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94660"/>
  </p:normalViewPr>
  <p:slideViewPr>
    <p:cSldViewPr snapToGrid="0">
      <p:cViewPr varScale="1">
        <p:scale>
          <a:sx n="109" d="100"/>
          <a:sy n="109" d="100"/>
        </p:scale>
        <p:origin x="468" y="10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5" Type="http://schemas.openxmlformats.org/officeDocument/2006/relationships/tags" Target="tags/tag6.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BDDF0D-3882-4385-AC4F-04F6AB64892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FDE23C-9E54-431F-B52B-89E12D393DA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ECA91DD1-7E04-4B7B-9662-1F50BE99EBE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E2820D2-ABCB-4FF1-BC97-16A95CDBB7F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CA91DD1-7E04-4B7B-9662-1F50BE99EBE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E2820D2-ABCB-4FF1-BC97-16A95CDBB7F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CA91DD1-7E04-4B7B-9662-1F50BE99EBE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E2820D2-ABCB-4FF1-BC97-16A95CDBB7F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CA91DD1-7E04-4B7B-9662-1F50BE99EBE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E2820D2-ABCB-4FF1-BC97-16A95CDBB7F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ECA91DD1-7E04-4B7B-9662-1F50BE99EBE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E2820D2-ABCB-4FF1-BC97-16A95CDBB7F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ECA91DD1-7E04-4B7B-9662-1F50BE99EBE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E2820D2-ABCB-4FF1-BC97-16A95CDBB7F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ECA91DD1-7E04-4B7B-9662-1F50BE99EBE3}"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E2820D2-ABCB-4FF1-BC97-16A95CDBB7F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CA91DD1-7E04-4B7B-9662-1F50BE99EBE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E2820D2-ABCB-4FF1-BC97-16A95CDBB7F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CA91DD1-7E04-4B7B-9662-1F50BE99EBE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E2820D2-ABCB-4FF1-BC97-16A95CDBB7F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ECA91DD1-7E04-4B7B-9662-1F50BE99EBE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E2820D2-ABCB-4FF1-BC97-16A95CDBB7F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ECA91DD1-7E04-4B7B-9662-1F50BE99EBE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E2820D2-ABCB-4FF1-BC97-16A95CDBB7F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fld id="{ECA91DD1-7E04-4B7B-9662-1F50BE99EBE3}"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5E2820D2-ABCB-4FF1-BC97-16A95CDBB7F5}"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1.xml"/><Relationship Id="rId6" Type="http://schemas.openxmlformats.org/officeDocument/2006/relationships/tags" Target="../tags/tag3.xml"/><Relationship Id="rId5" Type="http://schemas.openxmlformats.org/officeDocument/2006/relationships/image" Target="../media/image2.png"/><Relationship Id="rId4" Type="http://schemas.openxmlformats.org/officeDocument/2006/relationships/image" Target="../media/image2.svg"/><Relationship Id="rId3" Type="http://schemas.openxmlformats.org/officeDocument/2006/relationships/image" Target="../media/image23.png"/><Relationship Id="rId2" Type="http://schemas.openxmlformats.org/officeDocument/2006/relationships/image" Target="../media/image1.svg"/><Relationship Id="rId1" Type="http://schemas.openxmlformats.org/officeDocument/2006/relationships/image" Target="../media/image22.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png"/><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image" Target="../media/image24.jpe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png"/><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image" Target="../media/image27.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image" Target="../media/image30.jpe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5.jpeg"/><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jpe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37.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jpe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jpeg"/></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4.jpeg"/><Relationship Id="rId3" Type="http://schemas.openxmlformats.org/officeDocument/2006/relationships/image" Target="../media/image43.png"/><Relationship Id="rId2" Type="http://schemas.openxmlformats.org/officeDocument/2006/relationships/tags" Target="../tags/tag4.xml"/><Relationship Id="rId1" Type="http://schemas.openxmlformats.org/officeDocument/2006/relationships/image" Target="../media/image1.jpeg"/></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6.jpeg"/><Relationship Id="rId3" Type="http://schemas.openxmlformats.org/officeDocument/2006/relationships/image" Target="../media/image45.jpeg"/><Relationship Id="rId2" Type="http://schemas.openxmlformats.org/officeDocument/2006/relationships/tags" Target="../tags/tag5.xml"/><Relationship Id="rId1" Type="http://schemas.openxmlformats.org/officeDocument/2006/relationships/image" Target="../media/image1.jpeg"/></Relationships>
</file>

<file path=ppt/slides/_rels/slide3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9.jpeg"/><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image" Target="../media/image1.jpeg"/></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png"/><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jpeg"/><Relationship Id="rId3" Type="http://schemas.openxmlformats.org/officeDocument/2006/relationships/tags" Target="../tags/tag2.xml"/><Relationship Id="rId2" Type="http://schemas.openxmlformats.org/officeDocument/2006/relationships/image" Target="../media/image4.jpeg"/><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image" Target="../media/image7.jpe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7247" name="文本框 7246"/>
          <p:cNvSpPr txBox="1"/>
          <p:nvPr/>
        </p:nvSpPr>
        <p:spPr>
          <a:xfrm>
            <a:off x="2376805" y="1805305"/>
            <a:ext cx="8822055" cy="1106805"/>
          </a:xfrm>
          <a:prstGeom prst="rect">
            <a:avLst/>
          </a:prstGeom>
          <a:noFill/>
        </p:spPr>
        <p:txBody>
          <a:bodyPr wrap="square" rtlCol="0">
            <a:spAutoFit/>
          </a:bodyPr>
          <a:lstStyle/>
          <a:p>
            <a:pPr algn="ctr"/>
            <a:r>
              <a:rPr lang="zh-CN" altLang="en-US" sz="6600" dirty="0" smtClean="0">
                <a:solidFill>
                  <a:srgbClr val="00B0F0"/>
                </a:solidFill>
                <a:latin typeface="Arial" panose="020B0604020202020204" pitchFamily="34" charset="0"/>
                <a:ea typeface="微软雅黑" panose="020B0503020204020204" pitchFamily="34" charset="-122"/>
                <a:sym typeface="Arial" panose="020B0604020202020204" pitchFamily="34" charset="0"/>
              </a:rPr>
              <a:t>核酸检测</a:t>
            </a:r>
            <a:r>
              <a:rPr lang="zh-CN" altLang="en-US" sz="6600" dirty="0">
                <a:solidFill>
                  <a:srgbClr val="00B0F0"/>
                </a:solidFill>
                <a:latin typeface="Arial" panose="020B0604020202020204" pitchFamily="34" charset="0"/>
                <a:ea typeface="微软雅黑" panose="020B0503020204020204" pitchFamily="34" charset="-122"/>
                <a:sym typeface="Arial" panose="020B0604020202020204" pitchFamily="34" charset="0"/>
              </a:rPr>
              <a:t>采样技能培训</a:t>
            </a:r>
            <a:endParaRPr lang="zh-CN" altLang="en-US" sz="6600" dirty="0">
              <a:solidFill>
                <a:srgbClr val="00B0F0"/>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矩形 1"/>
          <p:cNvSpPr/>
          <p:nvPr/>
        </p:nvSpPr>
        <p:spPr>
          <a:xfrm>
            <a:off x="4573270" y="4257040"/>
            <a:ext cx="4712970" cy="1691640"/>
          </a:xfrm>
          <a:prstGeom prst="rect">
            <a:avLst/>
          </a:prstGeom>
        </p:spPr>
        <p:txBody>
          <a:bodyPr wrap="square">
            <a:spAutoFit/>
          </a:bodyPr>
          <a:lstStyle/>
          <a:p>
            <a:pPr algn="l"/>
            <a:r>
              <a:rPr lang="zh-CN" altLang="en-US" sz="3600" dirty="0">
                <a:latin typeface="Arial" panose="020B0604020202020204" pitchFamily="34" charset="0"/>
                <a:ea typeface="微软雅黑" panose="020B0503020204020204" pitchFamily="34" charset="-122"/>
                <a:sym typeface="Arial" panose="020B0604020202020204" pitchFamily="34" charset="0"/>
              </a:rPr>
              <a:t>雷州</a:t>
            </a:r>
            <a:r>
              <a:rPr lang="zh-CN" altLang="zh-CN" sz="3600" dirty="0">
                <a:latin typeface="Arial" panose="020B0604020202020204" pitchFamily="34" charset="0"/>
                <a:ea typeface="微软雅黑" panose="020B0503020204020204" pitchFamily="34" charset="-122"/>
                <a:sym typeface="Arial" panose="020B0604020202020204" pitchFamily="34" charset="0"/>
              </a:rPr>
              <a:t>市中医</a:t>
            </a:r>
            <a:r>
              <a:rPr lang="zh-CN" altLang="en-US" sz="3600" dirty="0">
                <a:latin typeface="Arial" panose="020B0604020202020204" pitchFamily="34" charset="0"/>
                <a:ea typeface="微软雅黑" panose="020B0503020204020204" pitchFamily="34" charset="-122"/>
                <a:sym typeface="Arial" panose="020B0604020202020204" pitchFamily="34" charset="0"/>
              </a:rPr>
              <a:t>医院</a:t>
            </a:r>
            <a:endParaRPr lang="zh-CN" altLang="en-US" sz="3600" dirty="0">
              <a:latin typeface="Arial" panose="020B0604020202020204" pitchFamily="34" charset="0"/>
              <a:ea typeface="微软雅黑" panose="020B0503020204020204" pitchFamily="34" charset="-122"/>
              <a:sym typeface="Arial" panose="020B0604020202020204" pitchFamily="34" charset="0"/>
            </a:endParaRPr>
          </a:p>
          <a:p>
            <a:pPr algn="l"/>
            <a:r>
              <a:rPr lang="zh-CN" altLang="en-US" sz="3600" dirty="0">
                <a:latin typeface="Arial" panose="020B0604020202020204" pitchFamily="34" charset="0"/>
                <a:ea typeface="微软雅黑" panose="020B0503020204020204" pitchFamily="34" charset="-122"/>
                <a:sym typeface="Arial" panose="020B0604020202020204" pitchFamily="34" charset="0"/>
              </a:rPr>
              <a:t>黄毓娟</a:t>
            </a:r>
            <a:r>
              <a:rPr lang="en-US" altLang="zh-CN" sz="3600" dirty="0">
                <a:latin typeface="Arial" panose="020B0604020202020204" pitchFamily="34" charset="0"/>
                <a:ea typeface="微软雅黑" panose="020B0503020204020204" pitchFamily="34" charset="-122"/>
                <a:sym typeface="Arial" panose="020B0604020202020204" pitchFamily="34" charset="0"/>
              </a:rPr>
              <a:t>   </a:t>
            </a:r>
            <a:r>
              <a:rPr lang="zh-CN" altLang="en-US" sz="3600" dirty="0">
                <a:latin typeface="Arial" panose="020B0604020202020204" pitchFamily="34" charset="0"/>
                <a:ea typeface="微软雅黑" panose="020B0503020204020204" pitchFamily="34" charset="-122"/>
                <a:sym typeface="Arial" panose="020B0604020202020204" pitchFamily="34" charset="0"/>
              </a:rPr>
              <a:t>主管护师</a:t>
            </a:r>
            <a:endParaRPr lang="zh-CN" altLang="en-US" sz="3600" dirty="0">
              <a:latin typeface="Arial" panose="020B0604020202020204" pitchFamily="34" charset="0"/>
              <a:ea typeface="微软雅黑" panose="020B0503020204020204" pitchFamily="34" charset="-122"/>
              <a:sym typeface="Arial" panose="020B0604020202020204" pitchFamily="34" charset="0"/>
            </a:endParaRPr>
          </a:p>
          <a:p>
            <a:pPr algn="l"/>
            <a:r>
              <a:rPr lang="en-US" altLang="zh-CN" sz="3200" dirty="0">
                <a:latin typeface="Arial" panose="020B0604020202020204" pitchFamily="34" charset="0"/>
                <a:ea typeface="微软雅黑" panose="020B0503020204020204" pitchFamily="34" charset="-122"/>
                <a:sym typeface="Arial" panose="020B0604020202020204" pitchFamily="34" charset="0"/>
              </a:rPr>
              <a:t>2022</a:t>
            </a:r>
            <a:r>
              <a:rPr lang="zh-CN" altLang="en-US" sz="3200" dirty="0">
                <a:latin typeface="Arial" panose="020B0604020202020204" pitchFamily="34" charset="0"/>
                <a:ea typeface="微软雅黑" panose="020B0503020204020204" pitchFamily="34" charset="-122"/>
                <a:sym typeface="Arial" panose="020B0604020202020204" pitchFamily="34" charset="0"/>
              </a:rPr>
              <a:t>年</a:t>
            </a:r>
            <a:r>
              <a:rPr lang="en-US" altLang="zh-CN" sz="3200" dirty="0">
                <a:latin typeface="Arial" panose="020B0604020202020204" pitchFamily="34" charset="0"/>
                <a:ea typeface="微软雅黑" panose="020B0503020204020204" pitchFamily="34" charset="-122"/>
                <a:sym typeface="Arial" panose="020B0604020202020204" pitchFamily="34" charset="0"/>
              </a:rPr>
              <a:t>5</a:t>
            </a:r>
            <a:r>
              <a:rPr lang="zh-CN" altLang="en-US" sz="3200" dirty="0">
                <a:latin typeface="Arial" panose="020B0604020202020204" pitchFamily="34" charset="0"/>
                <a:ea typeface="微软雅黑" panose="020B0503020204020204" pitchFamily="34" charset="-122"/>
                <a:sym typeface="Arial" panose="020B0604020202020204" pitchFamily="34" charset="0"/>
              </a:rPr>
              <a:t>月</a:t>
            </a:r>
            <a:r>
              <a:rPr lang="en-US" altLang="zh-CN" sz="3200" dirty="0">
                <a:latin typeface="Arial" panose="020B0604020202020204" pitchFamily="34" charset="0"/>
                <a:ea typeface="微软雅黑" panose="020B0503020204020204" pitchFamily="34" charset="-122"/>
                <a:sym typeface="Arial" panose="020B0604020202020204" pitchFamily="34" charset="0"/>
              </a:rPr>
              <a:t>29</a:t>
            </a:r>
            <a:r>
              <a:rPr lang="zh-CN" altLang="en-US" sz="3200" dirty="0">
                <a:latin typeface="Arial" panose="020B0604020202020204" pitchFamily="34" charset="0"/>
                <a:ea typeface="微软雅黑" panose="020B0503020204020204" pitchFamily="34" charset="-122"/>
                <a:sym typeface="Arial" panose="020B0604020202020204" pitchFamily="34" charset="0"/>
              </a:rPr>
              <a:t>日</a:t>
            </a:r>
            <a:endParaRPr lang="zh-CN" altLang="en-US" sz="3200" dirty="0">
              <a:latin typeface="Arial" panose="020B0604020202020204" pitchFamily="34" charset="0"/>
              <a:ea typeface="微软雅黑" panose="020B0503020204020204" pitchFamily="34" charset="-122"/>
              <a:sym typeface="Arial" panose="020B0604020202020204" pitchFamily="34" charset="0"/>
            </a:endParaRPr>
          </a:p>
        </p:txBody>
      </p:sp>
      <p:sp>
        <p:nvSpPr>
          <p:cNvPr id="3" name="文本框 2"/>
          <p:cNvSpPr txBox="1"/>
          <p:nvPr/>
        </p:nvSpPr>
        <p:spPr>
          <a:xfrm>
            <a:off x="8341360" y="4994275"/>
            <a:ext cx="309880" cy="368300"/>
          </a:xfrm>
          <a:prstGeom prst="rect">
            <a:avLst/>
          </a:prstGeom>
          <a:noFill/>
        </p:spPr>
        <p:txBody>
          <a:bodyPr wrap="none" rtlCol="0">
            <a:spAutoFit/>
          </a:bodyPr>
          <a:p>
            <a:endParaRPr lang="zh-CN" altLang="en-US"/>
          </a:p>
        </p:txBody>
      </p:sp>
      <p:pic>
        <p:nvPicPr>
          <p:cNvPr id="6" name="图片 5"/>
          <p:cNvPicPr>
            <a:picLocks noChangeAspect="1"/>
          </p:cNvPicPr>
          <p:nvPr/>
        </p:nvPicPr>
        <p:blipFill>
          <a:blip r:embed="rId2"/>
          <a:stretch>
            <a:fillRect/>
          </a:stretch>
        </p:blipFill>
        <p:spPr>
          <a:xfrm>
            <a:off x="0" y="635"/>
            <a:ext cx="1346835" cy="1148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7247"/>
                                        </p:tgtEl>
                                        <p:attrNameLst>
                                          <p:attrName>style.visibility</p:attrName>
                                        </p:attrNameLst>
                                      </p:cBhvr>
                                      <p:to>
                                        <p:strVal val="visible"/>
                                      </p:to>
                                    </p:set>
                                    <p:animEffect transition="in" filter="circle(in)">
                                      <p:cBhvr>
                                        <p:cTn id="7" dur="2000"/>
                                        <p:tgtEl>
                                          <p:spTgt spid="7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4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 name="直接连接符 69"/>
          <p:cNvCxnSpPr/>
          <p:nvPr/>
        </p:nvCxnSpPr>
        <p:spPr>
          <a:xfrm>
            <a:off x="2281555" y="-17145"/>
            <a:ext cx="0" cy="6926580"/>
          </a:xfrm>
          <a:prstGeom prst="line">
            <a:avLst/>
          </a:prstGeom>
          <a:ln w="25400">
            <a:prstDash val="dash"/>
          </a:ln>
        </p:spPr>
        <p:style>
          <a:lnRef idx="1">
            <a:schemeClr val="accent4"/>
          </a:lnRef>
          <a:fillRef idx="0">
            <a:schemeClr val="accent4"/>
          </a:fillRef>
          <a:effectRef idx="0">
            <a:schemeClr val="accent4"/>
          </a:effectRef>
          <a:fontRef idx="minor">
            <a:schemeClr val="tx1"/>
          </a:fontRef>
        </p:style>
      </p:cxnSp>
      <p:sp>
        <p:nvSpPr>
          <p:cNvPr id="4" name="矩形 3"/>
          <p:cNvSpPr/>
          <p:nvPr/>
        </p:nvSpPr>
        <p:spPr>
          <a:xfrm>
            <a:off x="3357880" y="805815"/>
            <a:ext cx="2072005" cy="1437640"/>
          </a:xfrm>
          <a:prstGeom prst="rect">
            <a:avLst/>
          </a:prstGeom>
          <a:solidFill>
            <a:schemeClr val="accent2"/>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t>扫码登记区</a:t>
            </a:r>
            <a:endParaRPr lang="zh-CN" altLang="en-US" sz="2800" dirty="0"/>
          </a:p>
        </p:txBody>
      </p:sp>
      <p:sp>
        <p:nvSpPr>
          <p:cNvPr id="5" name="矩形 4"/>
          <p:cNvSpPr/>
          <p:nvPr/>
        </p:nvSpPr>
        <p:spPr>
          <a:xfrm>
            <a:off x="8525510" y="1503680"/>
            <a:ext cx="2224405" cy="2279015"/>
          </a:xfrm>
          <a:prstGeom prst="rect">
            <a:avLst/>
          </a:prstGeom>
          <a:solidFill>
            <a:srgbClr val="0070C0"/>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t>采样区</a:t>
            </a:r>
            <a:endParaRPr lang="zh-CN" altLang="en-US" sz="2800"/>
          </a:p>
        </p:txBody>
      </p:sp>
      <p:sp>
        <p:nvSpPr>
          <p:cNvPr id="7" name="矩形 6"/>
          <p:cNvSpPr/>
          <p:nvPr/>
        </p:nvSpPr>
        <p:spPr>
          <a:xfrm>
            <a:off x="3372485" y="3231515"/>
            <a:ext cx="2071370" cy="1160780"/>
          </a:xfrm>
          <a:prstGeom prst="rect">
            <a:avLst/>
          </a:prstGeom>
          <a:solidFill>
            <a:schemeClr val="accent6"/>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t>代登记区</a:t>
            </a:r>
            <a:endParaRPr lang="zh-CN" altLang="en-US" sz="2800" dirty="0"/>
          </a:p>
        </p:txBody>
      </p:sp>
      <p:sp>
        <p:nvSpPr>
          <p:cNvPr id="8" name="矩形 7"/>
          <p:cNvSpPr/>
          <p:nvPr/>
        </p:nvSpPr>
        <p:spPr>
          <a:xfrm>
            <a:off x="2000885" y="363855"/>
            <a:ext cx="553720" cy="238569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CN" altLang="en-US" dirty="0">
                <a:solidFill>
                  <a:schemeClr val="tx1"/>
                </a:solidFill>
              </a:rPr>
              <a:t>有粤核酸码</a:t>
            </a:r>
            <a:endParaRPr lang="zh-CN" altLang="en-US" dirty="0">
              <a:solidFill>
                <a:schemeClr val="tx1"/>
              </a:solidFill>
            </a:endParaRPr>
          </a:p>
        </p:txBody>
      </p:sp>
      <p:sp>
        <p:nvSpPr>
          <p:cNvPr id="9" name="矩形 8"/>
          <p:cNvSpPr/>
          <p:nvPr/>
        </p:nvSpPr>
        <p:spPr>
          <a:xfrm>
            <a:off x="2014220" y="2947035"/>
            <a:ext cx="565785" cy="172974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CN" altLang="en-US" dirty="0">
                <a:solidFill>
                  <a:schemeClr val="tx1"/>
                </a:solidFill>
              </a:rPr>
              <a:t>无粤核酸码</a:t>
            </a:r>
            <a:endParaRPr lang="zh-CN" altLang="en-US" dirty="0">
              <a:solidFill>
                <a:schemeClr val="tx1"/>
              </a:solidFill>
            </a:endParaRPr>
          </a:p>
        </p:txBody>
      </p:sp>
      <p:grpSp>
        <p:nvGrpSpPr>
          <p:cNvPr id="67" name="组合 66"/>
          <p:cNvGrpSpPr/>
          <p:nvPr/>
        </p:nvGrpSpPr>
        <p:grpSpPr>
          <a:xfrm>
            <a:off x="6769285" y="109220"/>
            <a:ext cx="529015" cy="4994186"/>
            <a:chOff x="10067" y="999"/>
            <a:chExt cx="1175" cy="9153"/>
          </a:xfrm>
        </p:grpSpPr>
        <p:sp>
          <p:nvSpPr>
            <p:cNvPr id="6" name="矩形 5"/>
            <p:cNvSpPr/>
            <p:nvPr/>
          </p:nvSpPr>
          <p:spPr>
            <a:xfrm>
              <a:off x="10068" y="999"/>
              <a:ext cx="1174" cy="9153"/>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tx1"/>
                  </a:solidFill>
                </a:rPr>
                <a:t>持条形码通过</a:t>
              </a:r>
              <a:endParaRPr lang="zh-CN" altLang="en-US">
                <a:solidFill>
                  <a:schemeClr val="tx1"/>
                </a:solidFill>
              </a:endParaRPr>
            </a:p>
          </p:txBody>
        </p:sp>
        <p:sp>
          <p:nvSpPr>
            <p:cNvPr id="11" name="矩形 10"/>
            <p:cNvSpPr/>
            <p:nvPr/>
          </p:nvSpPr>
          <p:spPr>
            <a:xfrm>
              <a:off x="10068" y="1150"/>
              <a:ext cx="1174" cy="1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0068" y="1538"/>
              <a:ext cx="1174" cy="1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0068" y="1926"/>
              <a:ext cx="1174" cy="1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0067" y="2314"/>
              <a:ext cx="1175" cy="1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0068" y="8538"/>
              <a:ext cx="1173" cy="1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10068" y="8922"/>
              <a:ext cx="1173" cy="15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10068" y="9367"/>
              <a:ext cx="1173" cy="16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10068" y="9812"/>
              <a:ext cx="1174" cy="1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文本框 41"/>
          <p:cNvSpPr txBox="1"/>
          <p:nvPr/>
        </p:nvSpPr>
        <p:spPr>
          <a:xfrm>
            <a:off x="2878455" y="5219700"/>
            <a:ext cx="2741295" cy="1476375"/>
          </a:xfrm>
          <a:prstGeom prst="rect">
            <a:avLst/>
          </a:prstGeom>
          <a:noFill/>
        </p:spPr>
        <p:txBody>
          <a:bodyPr wrap="square" rtlCol="0">
            <a:spAutoFit/>
          </a:bodyPr>
          <a:lstStyle/>
          <a:p>
            <a:pPr algn="ctr"/>
            <a:r>
              <a:rPr lang="zh-CN" altLang="en-US" dirty="0">
                <a:solidFill>
                  <a:srgbClr val="FF0000"/>
                </a:solidFill>
              </a:rPr>
              <a:t>登记区</a:t>
            </a:r>
            <a:endParaRPr lang="zh-CN" altLang="en-US" dirty="0">
              <a:solidFill>
                <a:srgbClr val="FF0000"/>
              </a:solidFill>
            </a:endParaRPr>
          </a:p>
          <a:p>
            <a:r>
              <a:rPr lang="zh-CN" altLang="en-US" dirty="0">
                <a:solidFill>
                  <a:schemeClr val="tx1"/>
                </a:solidFill>
              </a:rPr>
              <a:t>登记员用手机扫被受检人的粤核酸码进行核验；代登记区由登记员代录入，按登记的</a:t>
            </a:r>
            <a:r>
              <a:rPr lang="en-US" altLang="zh-CN" dirty="0">
                <a:solidFill>
                  <a:schemeClr val="tx1"/>
                </a:solidFill>
              </a:rPr>
              <a:t>5</a:t>
            </a:r>
            <a:r>
              <a:rPr lang="zh-CN" altLang="en-US" dirty="0">
                <a:solidFill>
                  <a:schemeClr val="tx1"/>
                </a:solidFill>
              </a:rPr>
              <a:t>人一组放行</a:t>
            </a:r>
            <a:endParaRPr lang="zh-CN" altLang="en-US" dirty="0">
              <a:solidFill>
                <a:schemeClr val="tx1"/>
              </a:solidFill>
            </a:endParaRPr>
          </a:p>
        </p:txBody>
      </p:sp>
      <p:sp>
        <p:nvSpPr>
          <p:cNvPr id="43" name="文本框 42"/>
          <p:cNvSpPr txBox="1"/>
          <p:nvPr/>
        </p:nvSpPr>
        <p:spPr>
          <a:xfrm>
            <a:off x="5965190" y="5205095"/>
            <a:ext cx="2904490" cy="1200329"/>
          </a:xfrm>
          <a:prstGeom prst="rect">
            <a:avLst/>
          </a:prstGeom>
          <a:noFill/>
        </p:spPr>
        <p:txBody>
          <a:bodyPr wrap="square" rtlCol="0">
            <a:spAutoFit/>
          </a:bodyPr>
          <a:lstStyle/>
          <a:p>
            <a:pPr algn="l"/>
            <a:r>
              <a:rPr lang="en-US" altLang="zh-CN" dirty="0"/>
              <a:t>       </a:t>
            </a:r>
            <a:r>
              <a:rPr lang="en-US" altLang="zh-CN" dirty="0">
                <a:solidFill>
                  <a:schemeClr val="accent3"/>
                </a:solidFill>
              </a:rPr>
              <a:t>  </a:t>
            </a:r>
            <a:r>
              <a:rPr lang="zh-CN" altLang="en-US" dirty="0">
                <a:solidFill>
                  <a:srgbClr val="FF0000"/>
                </a:solidFill>
              </a:rPr>
              <a:t>缓冲区</a:t>
            </a:r>
            <a:endParaRPr lang="zh-CN" altLang="en-US" dirty="0">
              <a:solidFill>
                <a:srgbClr val="FF0000"/>
              </a:solidFill>
            </a:endParaRPr>
          </a:p>
          <a:p>
            <a:r>
              <a:rPr lang="zh-CN" altLang="en-US" dirty="0">
                <a:solidFill>
                  <a:schemeClr val="tx1"/>
                </a:solidFill>
              </a:rPr>
              <a:t>工作人员指引同组</a:t>
            </a:r>
            <a:endParaRPr lang="en-US" altLang="zh-CN" dirty="0">
              <a:solidFill>
                <a:schemeClr val="tx1"/>
              </a:solidFill>
            </a:endParaRPr>
          </a:p>
          <a:p>
            <a:r>
              <a:rPr lang="zh-CN" altLang="en-US" dirty="0">
                <a:solidFill>
                  <a:schemeClr val="tx1"/>
                </a:solidFill>
              </a:rPr>
              <a:t>受检人到同一采样</a:t>
            </a:r>
            <a:endParaRPr lang="en-US" altLang="zh-CN" dirty="0">
              <a:solidFill>
                <a:schemeClr val="tx1"/>
              </a:solidFill>
            </a:endParaRPr>
          </a:p>
          <a:p>
            <a:r>
              <a:rPr lang="zh-CN" altLang="en-US" dirty="0">
                <a:solidFill>
                  <a:schemeClr val="tx1"/>
                </a:solidFill>
              </a:rPr>
              <a:t>台进行采样</a:t>
            </a:r>
            <a:endParaRPr lang="zh-CN" altLang="en-US" dirty="0">
              <a:solidFill>
                <a:schemeClr val="tx1"/>
              </a:solidFill>
            </a:endParaRPr>
          </a:p>
        </p:txBody>
      </p:sp>
      <p:sp>
        <p:nvSpPr>
          <p:cNvPr id="44" name="文本框 43"/>
          <p:cNvSpPr txBox="1"/>
          <p:nvPr/>
        </p:nvSpPr>
        <p:spPr>
          <a:xfrm>
            <a:off x="8267065" y="5190490"/>
            <a:ext cx="2741295" cy="922020"/>
          </a:xfrm>
          <a:prstGeom prst="rect">
            <a:avLst/>
          </a:prstGeom>
          <a:noFill/>
        </p:spPr>
        <p:txBody>
          <a:bodyPr wrap="square" rtlCol="0">
            <a:spAutoFit/>
          </a:bodyPr>
          <a:lstStyle/>
          <a:p>
            <a:pPr algn="ctr">
              <a:buClrTx/>
              <a:buSzTx/>
              <a:buFontTx/>
            </a:pPr>
            <a:r>
              <a:rPr lang="zh-CN" altLang="en-US">
                <a:solidFill>
                  <a:srgbClr val="FF0000"/>
                </a:solidFill>
              </a:rPr>
              <a:t>采样区</a:t>
            </a:r>
            <a:endParaRPr lang="zh-CN" altLang="en-US">
              <a:solidFill>
                <a:schemeClr val="accent3"/>
              </a:solidFill>
            </a:endParaRPr>
          </a:p>
          <a:p>
            <a:pPr algn="l">
              <a:buClrTx/>
              <a:buSzTx/>
              <a:buFontTx/>
            </a:pPr>
            <a:r>
              <a:rPr lang="zh-CN" altLang="en-US">
                <a:solidFill>
                  <a:schemeClr val="tx1"/>
                </a:solidFill>
              </a:rPr>
              <a:t>完成采样后，工作人员引导群众从出口离开</a:t>
            </a:r>
            <a:endParaRPr lang="zh-CN" altLang="en-US">
              <a:solidFill>
                <a:schemeClr val="tx1"/>
              </a:solidFill>
            </a:endParaRPr>
          </a:p>
        </p:txBody>
      </p:sp>
      <p:pic>
        <p:nvPicPr>
          <p:cNvPr id="52" name="图片 51" descr="32303038313137363b32303131373337393bc8cb"/>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9705" y="1254760"/>
            <a:ext cx="914400" cy="914400"/>
          </a:xfrm>
          <a:prstGeom prst="rect">
            <a:avLst/>
          </a:prstGeom>
        </p:spPr>
      </p:pic>
      <p:pic>
        <p:nvPicPr>
          <p:cNvPr id="53" name="图片 52" descr="32303038313137363b32303131373337393bc8cb"/>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84810" y="1647190"/>
            <a:ext cx="914400" cy="914400"/>
          </a:xfrm>
          <a:prstGeom prst="rect">
            <a:avLst/>
          </a:prstGeom>
        </p:spPr>
      </p:pic>
      <p:pic>
        <p:nvPicPr>
          <p:cNvPr id="54" name="图片 53" descr="32303038313137363b32303131373337393bc8cb"/>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35" y="1676400"/>
            <a:ext cx="914400" cy="914400"/>
          </a:xfrm>
          <a:prstGeom prst="rect">
            <a:avLst/>
          </a:prstGeom>
        </p:spPr>
      </p:pic>
      <p:grpSp>
        <p:nvGrpSpPr>
          <p:cNvPr id="68" name="组合 67"/>
          <p:cNvGrpSpPr/>
          <p:nvPr/>
        </p:nvGrpSpPr>
        <p:grpSpPr>
          <a:xfrm>
            <a:off x="40640" y="3256280"/>
            <a:ext cx="1202690" cy="914400"/>
            <a:chOff x="216" y="6362"/>
            <a:chExt cx="1894" cy="1440"/>
          </a:xfrm>
        </p:grpSpPr>
        <p:pic>
          <p:nvPicPr>
            <p:cNvPr id="55" name="图片 54" descr="32303038313137363b32303131373337393bc8cb"/>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6" y="6362"/>
              <a:ext cx="1440" cy="1440"/>
            </a:xfrm>
            <a:prstGeom prst="rect">
              <a:avLst/>
            </a:prstGeom>
          </p:spPr>
        </p:pic>
        <p:pic>
          <p:nvPicPr>
            <p:cNvPr id="56" name="图片 55" descr="32303038313137363b32303131373337393bc8cb"/>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0" y="6362"/>
              <a:ext cx="1440" cy="1440"/>
            </a:xfrm>
            <a:prstGeom prst="rect">
              <a:avLst/>
            </a:prstGeom>
          </p:spPr>
        </p:pic>
      </p:grpSp>
      <p:sp>
        <p:nvSpPr>
          <p:cNvPr id="58" name="文本框 57"/>
          <p:cNvSpPr txBox="1"/>
          <p:nvPr/>
        </p:nvSpPr>
        <p:spPr>
          <a:xfrm>
            <a:off x="212725" y="2678430"/>
            <a:ext cx="1102995" cy="521970"/>
          </a:xfrm>
          <a:prstGeom prst="rect">
            <a:avLst/>
          </a:prstGeom>
          <a:noFill/>
        </p:spPr>
        <p:txBody>
          <a:bodyPr wrap="square" rtlCol="0">
            <a:spAutoFit/>
          </a:bodyPr>
          <a:lstStyle/>
          <a:p>
            <a:r>
              <a:rPr lang="zh-CN" altLang="en-US" sz="2800">
                <a:solidFill>
                  <a:schemeClr val="tx1"/>
                </a:solidFill>
              </a:rPr>
              <a:t>入口</a:t>
            </a:r>
            <a:endParaRPr lang="zh-CN" altLang="en-US" sz="2800">
              <a:solidFill>
                <a:schemeClr val="tx1"/>
              </a:solidFill>
            </a:endParaRPr>
          </a:p>
        </p:txBody>
      </p:sp>
      <p:sp>
        <p:nvSpPr>
          <p:cNvPr id="59" name="文本框 58"/>
          <p:cNvSpPr txBox="1"/>
          <p:nvPr/>
        </p:nvSpPr>
        <p:spPr>
          <a:xfrm>
            <a:off x="11302365" y="2426335"/>
            <a:ext cx="999490" cy="521970"/>
          </a:xfrm>
          <a:prstGeom prst="rect">
            <a:avLst/>
          </a:prstGeom>
          <a:noFill/>
        </p:spPr>
        <p:txBody>
          <a:bodyPr wrap="square" rtlCol="0">
            <a:spAutoFit/>
          </a:bodyPr>
          <a:lstStyle/>
          <a:p>
            <a:r>
              <a:rPr lang="zh-CN" altLang="en-US" sz="2800">
                <a:solidFill>
                  <a:schemeClr val="tx1"/>
                </a:solidFill>
              </a:rPr>
              <a:t>出口</a:t>
            </a:r>
            <a:endParaRPr lang="zh-CN" altLang="en-US" sz="2800">
              <a:solidFill>
                <a:schemeClr val="tx1"/>
              </a:solidFill>
            </a:endParaRPr>
          </a:p>
        </p:txBody>
      </p:sp>
      <p:sp>
        <p:nvSpPr>
          <p:cNvPr id="60" name="右箭头 59"/>
          <p:cNvSpPr/>
          <p:nvPr/>
        </p:nvSpPr>
        <p:spPr>
          <a:xfrm>
            <a:off x="10742295" y="2455545"/>
            <a:ext cx="640715" cy="491490"/>
          </a:xfrm>
          <a:prstGeom prst="rightArrow">
            <a:avLst/>
          </a:prstGeom>
          <a:solidFill>
            <a:schemeClr val="accent3"/>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右箭头 60"/>
          <p:cNvSpPr/>
          <p:nvPr/>
        </p:nvSpPr>
        <p:spPr>
          <a:xfrm>
            <a:off x="2683510" y="1309370"/>
            <a:ext cx="640715" cy="491490"/>
          </a:xfrm>
          <a:prstGeom prst="rightArrow">
            <a:avLst/>
          </a:prstGeom>
          <a:solidFill>
            <a:schemeClr val="accent3"/>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右箭头 61"/>
          <p:cNvSpPr/>
          <p:nvPr/>
        </p:nvSpPr>
        <p:spPr>
          <a:xfrm>
            <a:off x="5761355" y="1282700"/>
            <a:ext cx="640715" cy="491490"/>
          </a:xfrm>
          <a:prstGeom prst="rightArrow">
            <a:avLst/>
          </a:prstGeom>
          <a:solidFill>
            <a:schemeClr val="accent3"/>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右箭头 62"/>
          <p:cNvSpPr/>
          <p:nvPr/>
        </p:nvSpPr>
        <p:spPr>
          <a:xfrm>
            <a:off x="5739130" y="3503295"/>
            <a:ext cx="676910" cy="491490"/>
          </a:xfrm>
          <a:prstGeom prst="rightArrow">
            <a:avLst/>
          </a:prstGeom>
          <a:solidFill>
            <a:schemeClr val="accent3"/>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右箭头 63"/>
          <p:cNvSpPr/>
          <p:nvPr/>
        </p:nvSpPr>
        <p:spPr>
          <a:xfrm>
            <a:off x="2647950" y="3503295"/>
            <a:ext cx="640715" cy="491490"/>
          </a:xfrm>
          <a:prstGeom prst="rightArrow">
            <a:avLst/>
          </a:prstGeom>
          <a:solidFill>
            <a:schemeClr val="accent3"/>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右箭头 64"/>
          <p:cNvSpPr/>
          <p:nvPr/>
        </p:nvSpPr>
        <p:spPr>
          <a:xfrm rot="20160000">
            <a:off x="1132205" y="1494155"/>
            <a:ext cx="640715" cy="491490"/>
          </a:xfrm>
          <a:prstGeom prst="rightArrow">
            <a:avLst/>
          </a:prstGeom>
          <a:solidFill>
            <a:schemeClr val="accent3"/>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右箭头 65"/>
          <p:cNvSpPr/>
          <p:nvPr/>
        </p:nvSpPr>
        <p:spPr>
          <a:xfrm rot="1260000">
            <a:off x="1184275" y="3467735"/>
            <a:ext cx="640715" cy="491490"/>
          </a:xfrm>
          <a:prstGeom prst="rightArrow">
            <a:avLst/>
          </a:prstGeom>
          <a:solidFill>
            <a:schemeClr val="accent3"/>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右箭头 68"/>
          <p:cNvSpPr/>
          <p:nvPr/>
        </p:nvSpPr>
        <p:spPr>
          <a:xfrm>
            <a:off x="7849870" y="2455545"/>
            <a:ext cx="640715" cy="491490"/>
          </a:xfrm>
          <a:prstGeom prst="rightArrow">
            <a:avLst/>
          </a:prstGeom>
          <a:solidFill>
            <a:schemeClr val="accent3"/>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1" name="直接连接符 70"/>
          <p:cNvCxnSpPr/>
          <p:nvPr/>
        </p:nvCxnSpPr>
        <p:spPr>
          <a:xfrm>
            <a:off x="5922010" y="25400"/>
            <a:ext cx="13970" cy="6841490"/>
          </a:xfrm>
          <a:prstGeom prst="line">
            <a:avLst/>
          </a:prstGeom>
          <a:ln w="25400">
            <a:prstDash val="dash"/>
          </a:ln>
        </p:spPr>
        <p:style>
          <a:lnRef idx="1">
            <a:schemeClr val="accent4"/>
          </a:lnRef>
          <a:fillRef idx="0">
            <a:schemeClr val="accent4"/>
          </a:fillRef>
          <a:effectRef idx="0">
            <a:schemeClr val="accent4"/>
          </a:effectRef>
          <a:fontRef idx="minor">
            <a:schemeClr val="tx1"/>
          </a:fontRef>
        </p:style>
      </p:cxnSp>
      <p:cxnSp>
        <p:nvCxnSpPr>
          <p:cNvPr id="72" name="直接连接符 71"/>
          <p:cNvCxnSpPr/>
          <p:nvPr/>
        </p:nvCxnSpPr>
        <p:spPr>
          <a:xfrm flipH="1">
            <a:off x="8044180" y="10795"/>
            <a:ext cx="5080" cy="6856730"/>
          </a:xfrm>
          <a:prstGeom prst="line">
            <a:avLst/>
          </a:prstGeom>
          <a:ln w="25400">
            <a:prstDash val="dash"/>
          </a:ln>
        </p:spPr>
        <p:style>
          <a:lnRef idx="1">
            <a:schemeClr val="accent4"/>
          </a:lnRef>
          <a:fillRef idx="0">
            <a:schemeClr val="accent4"/>
          </a:fillRef>
          <a:effectRef idx="0">
            <a:schemeClr val="accent4"/>
          </a:effectRef>
          <a:fontRef idx="minor">
            <a:schemeClr val="tx1"/>
          </a:fontRef>
        </p:style>
      </p:cxnSp>
      <p:sp>
        <p:nvSpPr>
          <p:cNvPr id="73" name="文本框 72"/>
          <p:cNvSpPr txBox="1"/>
          <p:nvPr/>
        </p:nvSpPr>
        <p:spPr>
          <a:xfrm>
            <a:off x="212725" y="5228590"/>
            <a:ext cx="2155190" cy="923330"/>
          </a:xfrm>
          <a:prstGeom prst="rect">
            <a:avLst/>
          </a:prstGeom>
          <a:noFill/>
        </p:spPr>
        <p:txBody>
          <a:bodyPr wrap="square" rtlCol="0">
            <a:spAutoFit/>
          </a:bodyPr>
          <a:lstStyle/>
          <a:p>
            <a:pPr algn="ctr"/>
            <a:r>
              <a:rPr lang="zh-CN" altLang="en-US" dirty="0">
                <a:solidFill>
                  <a:srgbClr val="FF0000"/>
                </a:solidFill>
              </a:rPr>
              <a:t>预登记排队</a:t>
            </a:r>
            <a:endParaRPr lang="zh-CN" altLang="en-US" dirty="0">
              <a:solidFill>
                <a:srgbClr val="FF0000"/>
              </a:solidFill>
            </a:endParaRPr>
          </a:p>
          <a:p>
            <a:pPr algn="l"/>
            <a:r>
              <a:rPr lang="zh-CN" altLang="en-US" dirty="0">
                <a:solidFill>
                  <a:schemeClr val="tx1"/>
                </a:solidFill>
              </a:rPr>
              <a:t>受检人扫葵花码登记，凭码排队入门</a:t>
            </a:r>
            <a:endParaRPr lang="zh-CN" altLang="en-US" dirty="0">
              <a:solidFill>
                <a:schemeClr val="tx1"/>
              </a:solidFill>
            </a:endParaRPr>
          </a:p>
        </p:txBody>
      </p:sp>
      <p:pic>
        <p:nvPicPr>
          <p:cNvPr id="2" name="图片 1"/>
          <p:cNvPicPr>
            <a:picLocks noChangeAspect="1"/>
          </p:cNvPicPr>
          <p:nvPr/>
        </p:nvPicPr>
        <p:blipFill>
          <a:blip r:embed="rId5"/>
          <a:stretch>
            <a:fillRect/>
          </a:stretch>
        </p:blipFill>
        <p:spPr>
          <a:xfrm>
            <a:off x="0" y="635"/>
            <a:ext cx="1346835" cy="1148715"/>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b2080a6c0f65adb23c21ee65e241fdd"/>
          <p:cNvPicPr>
            <a:picLocks noChangeAspect="1"/>
          </p:cNvPicPr>
          <p:nvPr/>
        </p:nvPicPr>
        <p:blipFill>
          <a:blip r:embed="rId1"/>
          <a:stretch>
            <a:fillRect/>
          </a:stretch>
        </p:blipFill>
        <p:spPr>
          <a:xfrm>
            <a:off x="2146935" y="943610"/>
            <a:ext cx="3155315" cy="5915025"/>
          </a:xfrm>
          <a:prstGeom prst="rect">
            <a:avLst/>
          </a:prstGeom>
        </p:spPr>
      </p:pic>
      <p:pic>
        <p:nvPicPr>
          <p:cNvPr id="6" name="图片 5" descr="5a9dfe25bd9a70ca30e0136cf0216ab"/>
          <p:cNvPicPr>
            <a:picLocks noChangeAspect="1"/>
          </p:cNvPicPr>
          <p:nvPr/>
        </p:nvPicPr>
        <p:blipFill>
          <a:blip r:embed="rId2"/>
          <a:stretch>
            <a:fillRect/>
          </a:stretch>
        </p:blipFill>
        <p:spPr>
          <a:xfrm>
            <a:off x="5302250" y="944245"/>
            <a:ext cx="3116580" cy="5914390"/>
          </a:xfrm>
          <a:prstGeom prst="rect">
            <a:avLst/>
          </a:prstGeom>
        </p:spPr>
      </p:pic>
      <p:sp>
        <p:nvSpPr>
          <p:cNvPr id="7" name="文本框 6"/>
          <p:cNvSpPr txBox="1"/>
          <p:nvPr/>
        </p:nvSpPr>
        <p:spPr>
          <a:xfrm>
            <a:off x="5682615" y="4217670"/>
            <a:ext cx="2133600" cy="460375"/>
          </a:xfrm>
          <a:prstGeom prst="rect">
            <a:avLst/>
          </a:prstGeom>
          <a:noFill/>
        </p:spPr>
        <p:txBody>
          <a:bodyPr wrap="square" rtlCol="0">
            <a:spAutoFit/>
          </a:bodyPr>
          <a:p>
            <a:r>
              <a:rPr lang="zh-CN" altLang="en-US" sz="2400">
                <a:solidFill>
                  <a:srgbClr val="FF0000"/>
                </a:solidFill>
                <a:latin typeface="微软雅黑" panose="020B0503020204020204" pitchFamily="34" charset="-122"/>
                <a:ea typeface="微软雅黑" panose="020B0503020204020204" pitchFamily="34" charset="-122"/>
              </a:rPr>
              <a:t>医务人员登录</a:t>
            </a:r>
            <a:endParaRPr lang="zh-CN" altLang="en-US" sz="2400">
              <a:solidFill>
                <a:srgbClr val="FF000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8418830" y="943610"/>
            <a:ext cx="3197225" cy="5915025"/>
          </a:xfrm>
          <a:prstGeom prst="rect">
            <a:avLst/>
          </a:prstGeom>
        </p:spPr>
      </p:pic>
      <p:pic>
        <p:nvPicPr>
          <p:cNvPr id="9" name="图片 8"/>
          <p:cNvPicPr>
            <a:picLocks noChangeAspect="1"/>
          </p:cNvPicPr>
          <p:nvPr/>
        </p:nvPicPr>
        <p:blipFill>
          <a:blip r:embed="rId4"/>
          <a:stretch>
            <a:fillRect/>
          </a:stretch>
        </p:blipFill>
        <p:spPr>
          <a:xfrm>
            <a:off x="0" y="635"/>
            <a:ext cx="1346835" cy="1148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515870" y="356870"/>
            <a:ext cx="2980055" cy="460375"/>
          </a:xfrm>
          <a:prstGeom prst="rect">
            <a:avLst/>
          </a:prstGeom>
          <a:noFill/>
        </p:spPr>
        <p:txBody>
          <a:bodyPr wrap="square" rtlCol="0">
            <a:spAutoFit/>
          </a:bodyPr>
          <a:p>
            <a:r>
              <a:rPr lang="zh-CN" altLang="en-US" sz="2400">
                <a:solidFill>
                  <a:srgbClr val="FF0000"/>
                </a:solidFill>
                <a:latin typeface="微软雅黑" panose="020B0503020204020204" pitchFamily="34" charset="-122"/>
                <a:ea typeface="微软雅黑" panose="020B0503020204020204" pitchFamily="34" charset="-122"/>
              </a:rPr>
              <a:t>大规模核酸筛查</a:t>
            </a:r>
            <a:endParaRPr lang="zh-CN" altLang="en-US" sz="2400">
              <a:solidFill>
                <a:srgbClr val="FF0000"/>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2146300" y="1001395"/>
            <a:ext cx="3221990" cy="5826125"/>
          </a:xfrm>
          <a:prstGeom prst="rect">
            <a:avLst/>
          </a:prstGeom>
        </p:spPr>
      </p:pic>
      <p:pic>
        <p:nvPicPr>
          <p:cNvPr id="8" name="图片 7"/>
          <p:cNvPicPr>
            <a:picLocks noChangeAspect="1"/>
          </p:cNvPicPr>
          <p:nvPr/>
        </p:nvPicPr>
        <p:blipFill>
          <a:blip r:embed="rId2"/>
          <a:stretch>
            <a:fillRect/>
          </a:stretch>
        </p:blipFill>
        <p:spPr>
          <a:xfrm>
            <a:off x="5495925" y="1001395"/>
            <a:ext cx="3289935" cy="5839460"/>
          </a:xfrm>
          <a:prstGeom prst="rect">
            <a:avLst/>
          </a:prstGeom>
        </p:spPr>
      </p:pic>
      <p:pic>
        <p:nvPicPr>
          <p:cNvPr id="2" name="图片 1" descr="8"/>
          <p:cNvPicPr>
            <a:picLocks noChangeAspect="1"/>
          </p:cNvPicPr>
          <p:nvPr/>
        </p:nvPicPr>
        <p:blipFill>
          <a:blip r:embed="rId3"/>
          <a:stretch>
            <a:fillRect/>
          </a:stretch>
        </p:blipFill>
        <p:spPr>
          <a:xfrm>
            <a:off x="8785860" y="1001395"/>
            <a:ext cx="3406140" cy="5826125"/>
          </a:xfrm>
          <a:prstGeom prst="rect">
            <a:avLst/>
          </a:prstGeom>
        </p:spPr>
      </p:pic>
      <p:pic>
        <p:nvPicPr>
          <p:cNvPr id="9" name="图片 8"/>
          <p:cNvPicPr>
            <a:picLocks noChangeAspect="1"/>
          </p:cNvPicPr>
          <p:nvPr/>
        </p:nvPicPr>
        <p:blipFill>
          <a:blip r:embed="rId4"/>
          <a:stretch>
            <a:fillRect/>
          </a:stretch>
        </p:blipFill>
        <p:spPr>
          <a:xfrm>
            <a:off x="0" y="635"/>
            <a:ext cx="1346835" cy="1148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515870" y="356870"/>
            <a:ext cx="3643630" cy="521970"/>
          </a:xfrm>
          <a:prstGeom prst="rect">
            <a:avLst/>
          </a:prstGeom>
          <a:noFill/>
        </p:spPr>
        <p:txBody>
          <a:bodyPr wrap="square" rtlCol="0">
            <a:spAutoFit/>
          </a:bodyPr>
          <a:p>
            <a:r>
              <a:rPr lang="en-US" altLang="zh-CN" sz="2400">
                <a:solidFill>
                  <a:srgbClr val="FF0000"/>
                </a:solidFill>
                <a:latin typeface="微软雅黑" panose="020B0503020204020204" pitchFamily="34" charset="-122"/>
                <a:ea typeface="微软雅黑" panose="020B0503020204020204" pitchFamily="34" charset="-122"/>
              </a:rPr>
              <a:t>  </a:t>
            </a:r>
            <a:r>
              <a:rPr lang="zh-CN" altLang="en-US" sz="2400">
                <a:solidFill>
                  <a:srgbClr val="FF0000"/>
                </a:solidFill>
                <a:latin typeface="微软雅黑" panose="020B0503020204020204" pitchFamily="34" charset="-122"/>
                <a:ea typeface="微软雅黑" panose="020B0503020204020204" pitchFamily="34" charset="-122"/>
              </a:rPr>
              <a:t>条形码粘贴标准：</a:t>
            </a:r>
            <a:r>
              <a:rPr lang="zh-CN" altLang="en-US" sz="2800" b="1">
                <a:solidFill>
                  <a:schemeClr val="tx1"/>
                </a:solidFill>
                <a:latin typeface="微软雅黑" panose="020B0503020204020204" pitchFamily="34" charset="-122"/>
                <a:ea typeface="微软雅黑" panose="020B0503020204020204" pitchFamily="34" charset="-122"/>
              </a:rPr>
              <a:t>横贴</a:t>
            </a:r>
            <a:endParaRPr lang="zh-CN" altLang="en-US" sz="2800" b="1">
              <a:solidFill>
                <a:schemeClr val="tx1"/>
              </a:solidFill>
              <a:latin typeface="微软雅黑" panose="020B0503020204020204" pitchFamily="34" charset="-122"/>
              <a:ea typeface="微软雅黑" panose="020B0503020204020204" pitchFamily="34" charset="-122"/>
            </a:endParaRPr>
          </a:p>
        </p:txBody>
      </p:sp>
      <p:pic>
        <p:nvPicPr>
          <p:cNvPr id="4" name="图片 3" descr="1"/>
          <p:cNvPicPr>
            <a:picLocks noChangeAspect="1"/>
          </p:cNvPicPr>
          <p:nvPr/>
        </p:nvPicPr>
        <p:blipFill>
          <a:blip r:embed="rId1"/>
          <a:stretch>
            <a:fillRect/>
          </a:stretch>
        </p:blipFill>
        <p:spPr>
          <a:xfrm>
            <a:off x="2146300" y="1484630"/>
            <a:ext cx="3673475" cy="5373370"/>
          </a:xfrm>
          <a:prstGeom prst="rect">
            <a:avLst/>
          </a:prstGeom>
        </p:spPr>
      </p:pic>
      <p:pic>
        <p:nvPicPr>
          <p:cNvPr id="7" name="图片 6" descr="2"/>
          <p:cNvPicPr>
            <a:picLocks noChangeAspect="1"/>
          </p:cNvPicPr>
          <p:nvPr/>
        </p:nvPicPr>
        <p:blipFill>
          <a:blip r:embed="rId2"/>
          <a:stretch>
            <a:fillRect/>
          </a:stretch>
        </p:blipFill>
        <p:spPr>
          <a:xfrm>
            <a:off x="6385560" y="1485265"/>
            <a:ext cx="3545205" cy="5372735"/>
          </a:xfrm>
          <a:prstGeom prst="rect">
            <a:avLst/>
          </a:prstGeom>
        </p:spPr>
      </p:pic>
      <p:pic>
        <p:nvPicPr>
          <p:cNvPr id="9" name="图片 8"/>
          <p:cNvPicPr>
            <a:picLocks noChangeAspect="1"/>
          </p:cNvPicPr>
          <p:nvPr/>
        </p:nvPicPr>
        <p:blipFill>
          <a:blip r:embed="rId3"/>
          <a:stretch>
            <a:fillRect/>
          </a:stretch>
        </p:blipFill>
        <p:spPr>
          <a:xfrm>
            <a:off x="0" y="635"/>
            <a:ext cx="1346835" cy="1148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515870" y="356870"/>
            <a:ext cx="2666365" cy="460375"/>
          </a:xfrm>
          <a:prstGeom prst="rect">
            <a:avLst/>
          </a:prstGeom>
          <a:noFill/>
        </p:spPr>
        <p:txBody>
          <a:bodyPr wrap="square" rtlCol="0">
            <a:spAutoFit/>
          </a:bodyPr>
          <a:p>
            <a:r>
              <a:rPr lang="en-US" altLang="zh-CN" sz="2400">
                <a:solidFill>
                  <a:srgbClr val="FF0000"/>
                </a:solidFill>
                <a:latin typeface="微软雅黑" panose="020B0503020204020204" pitchFamily="34" charset="-122"/>
                <a:ea typeface="微软雅黑" panose="020B0503020204020204" pitchFamily="34" charset="-122"/>
              </a:rPr>
              <a:t>  </a:t>
            </a:r>
            <a:r>
              <a:rPr lang="zh-CN" altLang="en-US" sz="2400">
                <a:solidFill>
                  <a:srgbClr val="FF0000"/>
                </a:solidFill>
                <a:latin typeface="微软雅黑" panose="020B0503020204020204" pitchFamily="34" charset="-122"/>
                <a:ea typeface="微软雅黑" panose="020B0503020204020204" pitchFamily="34" charset="-122"/>
                <a:sym typeface="+mn-ea"/>
              </a:rPr>
              <a:t>大规模核酸筛查</a:t>
            </a:r>
            <a:endParaRPr lang="zh-CN" altLang="en-US" sz="2400">
              <a:solidFill>
                <a:srgbClr val="FF0000"/>
              </a:solidFill>
              <a:latin typeface="微软雅黑" panose="020B0503020204020204" pitchFamily="34" charset="-122"/>
              <a:ea typeface="微软雅黑" panose="020B0503020204020204" pitchFamily="34" charset="-122"/>
            </a:endParaRPr>
          </a:p>
        </p:txBody>
      </p:sp>
      <p:pic>
        <p:nvPicPr>
          <p:cNvPr id="4" name="图片 3" descr="9"/>
          <p:cNvPicPr>
            <a:picLocks noChangeAspect="1"/>
          </p:cNvPicPr>
          <p:nvPr/>
        </p:nvPicPr>
        <p:blipFill>
          <a:blip r:embed="rId1"/>
          <a:stretch>
            <a:fillRect/>
          </a:stretch>
        </p:blipFill>
        <p:spPr>
          <a:xfrm>
            <a:off x="3963670" y="1965960"/>
            <a:ext cx="2928620" cy="4890135"/>
          </a:xfrm>
          <a:prstGeom prst="rect">
            <a:avLst/>
          </a:prstGeom>
        </p:spPr>
      </p:pic>
      <p:pic>
        <p:nvPicPr>
          <p:cNvPr id="7" name="图片 6" descr="10"/>
          <p:cNvPicPr>
            <a:picLocks noChangeAspect="1"/>
          </p:cNvPicPr>
          <p:nvPr/>
        </p:nvPicPr>
        <p:blipFill>
          <a:blip r:embed="rId2"/>
          <a:stretch>
            <a:fillRect/>
          </a:stretch>
        </p:blipFill>
        <p:spPr>
          <a:xfrm>
            <a:off x="6892290" y="1965960"/>
            <a:ext cx="2839720" cy="4891405"/>
          </a:xfrm>
          <a:prstGeom prst="rect">
            <a:avLst/>
          </a:prstGeom>
        </p:spPr>
      </p:pic>
      <p:pic>
        <p:nvPicPr>
          <p:cNvPr id="8" name="图片 7" descr="3"/>
          <p:cNvPicPr>
            <a:picLocks noChangeAspect="1"/>
          </p:cNvPicPr>
          <p:nvPr/>
        </p:nvPicPr>
        <p:blipFill>
          <a:blip r:embed="rId3"/>
          <a:stretch>
            <a:fillRect/>
          </a:stretch>
        </p:blipFill>
        <p:spPr>
          <a:xfrm>
            <a:off x="1254760" y="1965325"/>
            <a:ext cx="2709545" cy="4890770"/>
          </a:xfrm>
          <a:prstGeom prst="rect">
            <a:avLst/>
          </a:prstGeom>
        </p:spPr>
      </p:pic>
      <p:pic>
        <p:nvPicPr>
          <p:cNvPr id="9" name="图片 8" descr="4"/>
          <p:cNvPicPr>
            <a:picLocks noChangeAspect="1"/>
          </p:cNvPicPr>
          <p:nvPr/>
        </p:nvPicPr>
        <p:blipFill>
          <a:blip r:embed="rId4"/>
          <a:stretch>
            <a:fillRect/>
          </a:stretch>
        </p:blipFill>
        <p:spPr>
          <a:xfrm>
            <a:off x="9732010" y="1965960"/>
            <a:ext cx="2459990" cy="4891405"/>
          </a:xfrm>
          <a:prstGeom prst="rect">
            <a:avLst/>
          </a:prstGeom>
        </p:spPr>
      </p:pic>
      <p:sp>
        <p:nvSpPr>
          <p:cNvPr id="10" name="文本框 9"/>
          <p:cNvSpPr txBox="1"/>
          <p:nvPr/>
        </p:nvSpPr>
        <p:spPr>
          <a:xfrm>
            <a:off x="2515870" y="1020445"/>
            <a:ext cx="9094470" cy="829945"/>
          </a:xfrm>
          <a:prstGeom prst="rect">
            <a:avLst/>
          </a:prstGeom>
          <a:noFill/>
        </p:spPr>
        <p:txBody>
          <a:bodyPr wrap="square" rtlCol="0">
            <a:spAutoFit/>
          </a:bodyPr>
          <a:p>
            <a:r>
              <a:rPr lang="en-US" altLang="zh-CN" sz="2400">
                <a:solidFill>
                  <a:srgbClr val="FF0000"/>
                </a:solidFill>
                <a:latin typeface="微软雅黑" panose="020B0503020204020204" pitchFamily="34" charset="-122"/>
                <a:ea typeface="微软雅黑" panose="020B0503020204020204" pitchFamily="34" charset="-122"/>
              </a:rPr>
              <a:t>  </a:t>
            </a:r>
            <a:r>
              <a:rPr lang="zh-CN" altLang="en-US" sz="2400">
                <a:solidFill>
                  <a:schemeClr val="accent1"/>
                </a:solidFill>
                <a:latin typeface="微软雅黑" panose="020B0503020204020204" pitchFamily="34" charset="-122"/>
                <a:ea typeface="微软雅黑" panose="020B0503020204020204" pitchFamily="34" charset="-122"/>
                <a:sym typeface="+mn-ea"/>
              </a:rPr>
              <a:t>大规模核酸筛查：贴条形码</a:t>
            </a:r>
            <a:r>
              <a:rPr lang="en-US" altLang="zh-CN" sz="2400">
                <a:solidFill>
                  <a:schemeClr val="accent1"/>
                </a:solidFill>
                <a:latin typeface="微软雅黑" panose="020B0503020204020204" pitchFamily="34" charset="-122"/>
                <a:ea typeface="微软雅黑" panose="020B0503020204020204" pitchFamily="34" charset="-122"/>
                <a:sym typeface="+mn-ea"/>
              </a:rPr>
              <a:t>--</a:t>
            </a:r>
            <a:r>
              <a:rPr lang="zh-CN" altLang="en-US" sz="2400">
                <a:solidFill>
                  <a:schemeClr val="accent1"/>
                </a:solidFill>
                <a:latin typeface="微软雅黑" panose="020B0503020204020204" pitchFamily="34" charset="-122"/>
                <a:ea typeface="微软雅黑" panose="020B0503020204020204" pitchFamily="34" charset="-122"/>
                <a:sym typeface="+mn-ea"/>
              </a:rPr>
              <a:t>扫条形码</a:t>
            </a:r>
            <a:r>
              <a:rPr lang="en-US" altLang="zh-CN" sz="2400">
                <a:solidFill>
                  <a:schemeClr val="accent1"/>
                </a:solidFill>
                <a:latin typeface="微软雅黑" panose="020B0503020204020204" pitchFamily="34" charset="-122"/>
                <a:ea typeface="微软雅黑" panose="020B0503020204020204" pitchFamily="34" charset="-122"/>
                <a:sym typeface="+mn-ea"/>
              </a:rPr>
              <a:t>--</a:t>
            </a:r>
            <a:r>
              <a:rPr lang="zh-CN" altLang="en-US" sz="2400">
                <a:solidFill>
                  <a:schemeClr val="accent1"/>
                </a:solidFill>
                <a:latin typeface="微软雅黑" panose="020B0503020204020204" pitchFamily="34" charset="-122"/>
                <a:ea typeface="微软雅黑" panose="020B0503020204020204" pitchFamily="34" charset="-122"/>
                <a:sym typeface="+mn-ea"/>
              </a:rPr>
              <a:t>扫群众核酸码</a:t>
            </a:r>
            <a:r>
              <a:rPr lang="en-US" altLang="zh-CN" sz="2400">
                <a:solidFill>
                  <a:schemeClr val="accent1"/>
                </a:solidFill>
                <a:latin typeface="微软雅黑" panose="020B0503020204020204" pitchFamily="34" charset="-122"/>
                <a:ea typeface="微软雅黑" panose="020B0503020204020204" pitchFamily="34" charset="-122"/>
                <a:sym typeface="+mn-ea"/>
              </a:rPr>
              <a:t>--</a:t>
            </a:r>
            <a:r>
              <a:rPr lang="zh-CN" altLang="en-US" sz="2400">
                <a:solidFill>
                  <a:schemeClr val="accent1"/>
                </a:solidFill>
                <a:latin typeface="微软雅黑" panose="020B0503020204020204" pitchFamily="34" charset="-122"/>
                <a:ea typeface="微软雅黑" panose="020B0503020204020204" pitchFamily="34" charset="-122"/>
                <a:sym typeface="+mn-ea"/>
              </a:rPr>
              <a:t>保存（第一个发试管）</a:t>
            </a:r>
            <a:r>
              <a:rPr lang="en-US" altLang="zh-CN" sz="2400">
                <a:solidFill>
                  <a:schemeClr val="accent1"/>
                </a:solidFill>
                <a:latin typeface="微软雅黑" panose="020B0503020204020204" pitchFamily="34" charset="-122"/>
                <a:ea typeface="微软雅黑" panose="020B0503020204020204" pitchFamily="34" charset="-122"/>
                <a:sym typeface="+mn-ea"/>
              </a:rPr>
              <a:t>--</a:t>
            </a:r>
            <a:r>
              <a:rPr lang="zh-CN" altLang="en-US" sz="2400">
                <a:solidFill>
                  <a:schemeClr val="accent1"/>
                </a:solidFill>
                <a:latin typeface="微软雅黑" panose="020B0503020204020204" pitchFamily="34" charset="-122"/>
                <a:ea typeface="微软雅黑" panose="020B0503020204020204" pitchFamily="34" charset="-122"/>
                <a:sym typeface="+mn-ea"/>
              </a:rPr>
              <a:t>扫下一个群众（第</a:t>
            </a:r>
            <a:r>
              <a:rPr lang="en-US" altLang="zh-CN" sz="2400">
                <a:solidFill>
                  <a:schemeClr val="accent1"/>
                </a:solidFill>
                <a:latin typeface="微软雅黑" panose="020B0503020204020204" pitchFamily="34" charset="-122"/>
                <a:ea typeface="微软雅黑" panose="020B0503020204020204" pitchFamily="34" charset="-122"/>
                <a:sym typeface="+mn-ea"/>
              </a:rPr>
              <a:t>10</a:t>
            </a:r>
            <a:r>
              <a:rPr lang="zh-CN" altLang="en-US" sz="2400">
                <a:solidFill>
                  <a:schemeClr val="accent1"/>
                </a:solidFill>
                <a:latin typeface="微软雅黑" panose="020B0503020204020204" pitchFamily="34" charset="-122"/>
                <a:ea typeface="微软雅黑" panose="020B0503020204020204" pitchFamily="34" charset="-122"/>
                <a:sym typeface="+mn-ea"/>
              </a:rPr>
              <a:t>个发密封袋）</a:t>
            </a:r>
            <a:r>
              <a:rPr lang="en-US" altLang="zh-CN" sz="2400">
                <a:solidFill>
                  <a:schemeClr val="accent1"/>
                </a:solidFill>
                <a:latin typeface="微软雅黑" panose="020B0503020204020204" pitchFamily="34" charset="-122"/>
                <a:ea typeface="微软雅黑" panose="020B0503020204020204" pitchFamily="34" charset="-122"/>
                <a:sym typeface="+mn-ea"/>
              </a:rPr>
              <a:t>--</a:t>
            </a:r>
            <a:r>
              <a:rPr lang="zh-CN" altLang="en-US" sz="2400">
                <a:solidFill>
                  <a:schemeClr val="accent1"/>
                </a:solidFill>
                <a:latin typeface="微软雅黑" panose="020B0503020204020204" pitchFamily="34" charset="-122"/>
                <a:ea typeface="微软雅黑" panose="020B0503020204020204" pitchFamily="34" charset="-122"/>
                <a:sym typeface="+mn-ea"/>
              </a:rPr>
              <a:t>下一组</a:t>
            </a:r>
            <a:endParaRPr lang="zh-CN" altLang="en-US" sz="2400">
              <a:solidFill>
                <a:schemeClr val="accent1"/>
              </a:solidFill>
              <a:latin typeface="微软雅黑" panose="020B0503020204020204" pitchFamily="34" charset="-122"/>
              <a:ea typeface="微软雅黑" panose="020B0503020204020204" pitchFamily="34" charset="-122"/>
              <a:sym typeface="+mn-ea"/>
            </a:endParaRPr>
          </a:p>
        </p:txBody>
      </p:sp>
      <p:pic>
        <p:nvPicPr>
          <p:cNvPr id="2" name="图片 1"/>
          <p:cNvPicPr>
            <a:picLocks noChangeAspect="1"/>
          </p:cNvPicPr>
          <p:nvPr/>
        </p:nvPicPr>
        <p:blipFill>
          <a:blip r:embed="rId5"/>
          <a:stretch>
            <a:fillRect/>
          </a:stretch>
        </p:blipFill>
        <p:spPr>
          <a:xfrm>
            <a:off x="0" y="635"/>
            <a:ext cx="1346835" cy="1148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文本框 1"/>
          <p:cNvSpPr txBox="1"/>
          <p:nvPr/>
        </p:nvSpPr>
        <p:spPr>
          <a:xfrm>
            <a:off x="2999740" y="2486025"/>
            <a:ext cx="7339965" cy="3415030"/>
          </a:xfrm>
          <a:prstGeom prst="rect">
            <a:avLst/>
          </a:prstGeom>
          <a:noFill/>
        </p:spPr>
        <p:txBody>
          <a:bodyPr wrap="square" rtlCol="0" anchor="t">
            <a:spAutoFit/>
          </a:bodyPr>
          <a:p>
            <a:pPr fontAlgn="auto">
              <a:lnSpc>
                <a:spcPct val="15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(一)人---采样人员</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1、个人防护的穿脱流程、注意事项要熟练掌握:</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2、熟练掌握标本采集操作流程及注意事项:</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3、对标本的保存和转运流程要熟练掌握:</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4、采样结束后的消杀工作流程要熟练掌握:</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5、对医疗废物和垃圾的处理要熟练掌握。</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3058160" y="657225"/>
            <a:ext cx="7223125" cy="645160"/>
          </a:xfrm>
          <a:prstGeom prst="rect">
            <a:avLst/>
          </a:prstGeom>
          <a:noFill/>
        </p:spPr>
        <p:txBody>
          <a:bodyPr wrap="square" rtlCol="0">
            <a:spAutoFit/>
          </a:bodyPr>
          <a:p>
            <a:pPr marL="0" indent="0">
              <a:buNone/>
            </a:pPr>
            <a:r>
              <a:rPr lang="en-US" altLang="zh-CN" sz="3600" b="1">
                <a:solidFill>
                  <a:srgbClr val="FF0000"/>
                </a:solidFill>
                <a:latin typeface="微软雅黑" panose="020B0503020204020204" pitchFamily="34" charset="-122"/>
                <a:ea typeface="微软雅黑" panose="020B0503020204020204" pitchFamily="34" charset="-122"/>
                <a:sym typeface="宋体" panose="02010600030101010101" pitchFamily="2" charset="-122"/>
              </a:rPr>
              <a:t>02  </a:t>
            </a:r>
            <a:r>
              <a:rPr lang="zh-CN" altLang="en-US" sz="3600" b="1" dirty="0">
                <a:solidFill>
                  <a:srgbClr val="EA504C"/>
                </a:solidFill>
                <a:latin typeface="Arial" panose="020B0604020202020204" pitchFamily="34" charset="0"/>
                <a:ea typeface="微软雅黑" panose="020B0503020204020204" pitchFamily="34" charset="-122"/>
                <a:sym typeface="Arial" panose="020B0604020202020204" pitchFamily="34" charset="0"/>
              </a:rPr>
              <a:t>大规模人群核酸采样注意事项</a:t>
            </a:r>
            <a:endParaRPr lang="zh-CN" altLang="en-US" sz="3600" b="1">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6" name="文本框 5"/>
          <p:cNvSpPr txBox="1"/>
          <p:nvPr/>
        </p:nvSpPr>
        <p:spPr>
          <a:xfrm>
            <a:off x="2999740" y="1785620"/>
            <a:ext cx="7687945" cy="583565"/>
          </a:xfrm>
          <a:prstGeom prst="rect">
            <a:avLst/>
          </a:prstGeom>
          <a:noFill/>
        </p:spPr>
        <p:txBody>
          <a:bodyPr wrap="square" rtlCol="0">
            <a:spAutoFit/>
          </a:bodyPr>
          <a:p>
            <a:r>
              <a:rPr lang="zh-CN" altLang="en-US" sz="3200" b="1">
                <a:solidFill>
                  <a:schemeClr val="tx1"/>
                </a:solidFill>
                <a:latin typeface="微软雅黑" panose="020B0503020204020204" pitchFamily="34" charset="-122"/>
                <a:ea typeface="微软雅黑" panose="020B0503020204020204" pitchFamily="34" charset="-122"/>
              </a:rPr>
              <a:t>一、</a:t>
            </a:r>
            <a:r>
              <a:rPr lang="zh-CN" altLang="en-US" sz="3200" b="1">
                <a:solidFill>
                  <a:schemeClr val="tx1"/>
                </a:solidFill>
                <a:latin typeface="微软雅黑" panose="020B0503020204020204" pitchFamily="34" charset="-122"/>
                <a:ea typeface="微软雅黑" panose="020B0503020204020204" pitchFamily="34" charset="-122"/>
                <a:sym typeface="宋体" panose="02010600030101010101" pitchFamily="2" charset="-122"/>
              </a:rPr>
              <a:t>大规模人群核酸采样注意事项及要求</a:t>
            </a:r>
            <a:endParaRPr lang="zh-CN" altLang="en-US" sz="3200" b="1">
              <a:solidFill>
                <a:schemeClr val="tx1"/>
              </a:solidFill>
              <a:latin typeface="微软雅黑" panose="020B0503020204020204" pitchFamily="34" charset="-122"/>
              <a:ea typeface="微软雅黑" panose="020B0503020204020204" pitchFamily="34" charset="-122"/>
              <a:sym typeface="宋体" panose="02010600030101010101" pitchFamily="2" charset="-122"/>
            </a:endParaRPr>
          </a:p>
        </p:txBody>
      </p:sp>
      <p:pic>
        <p:nvPicPr>
          <p:cNvPr id="9" name="图片 8"/>
          <p:cNvPicPr>
            <a:picLocks noChangeAspect="1"/>
          </p:cNvPicPr>
          <p:nvPr/>
        </p:nvPicPr>
        <p:blipFill>
          <a:blip r:embed="rId2"/>
          <a:stretch>
            <a:fillRect/>
          </a:stretch>
        </p:blipFill>
        <p:spPr>
          <a:xfrm>
            <a:off x="0" y="635"/>
            <a:ext cx="1346835" cy="1148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4" name="文本框 3"/>
          <p:cNvSpPr txBox="1"/>
          <p:nvPr/>
        </p:nvSpPr>
        <p:spPr>
          <a:xfrm>
            <a:off x="3018790" y="982345"/>
            <a:ext cx="8042910" cy="4523105"/>
          </a:xfrm>
          <a:prstGeom prst="rect">
            <a:avLst/>
          </a:prstGeom>
          <a:noFill/>
        </p:spPr>
        <p:txBody>
          <a:bodyPr wrap="square" rtlCol="0" anchor="t">
            <a:spAutoFit/>
          </a:bodyPr>
          <a:p>
            <a:pPr fontAlgn="auto">
              <a:lnSpc>
                <a:spcPct val="15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(二)物---采样过程中所使用的物品</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1、个人防护用品:一次性工作帽、N95口罩、防护服、外科手套、靴套、防护面屏或护目镜。</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2、采样套装(采样拭子、试管、标本密封袋)一次性压舌板(或棉签)、试管架、速干手消、生物安全转运箱(带冰袋，达到相应保存标本温度)医疗废物袋、带盖医疗垃圾桶、笔。</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3、备用物品:一次性外科手套、呕吐袋、纸巾、75%酒精、量杯、清洁毛巾(配水桶)、喷壶、含氯消毒片、测试纸。</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2"/>
          <a:stretch>
            <a:fillRect/>
          </a:stretch>
        </p:blipFill>
        <p:spPr>
          <a:xfrm>
            <a:off x="0" y="635"/>
            <a:ext cx="1346835" cy="1148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4" name="文本框 3"/>
          <p:cNvSpPr txBox="1"/>
          <p:nvPr/>
        </p:nvSpPr>
        <p:spPr>
          <a:xfrm>
            <a:off x="2934970" y="855980"/>
            <a:ext cx="8472805" cy="4984750"/>
          </a:xfrm>
          <a:prstGeom prst="rect">
            <a:avLst/>
          </a:prstGeom>
          <a:noFill/>
        </p:spPr>
        <p:txBody>
          <a:bodyPr wrap="square" rtlCol="0" anchor="t">
            <a:spAutoFit/>
          </a:bodyPr>
          <a:p>
            <a:pPr fontAlgn="auto">
              <a:lnSpc>
                <a:spcPts val="3600"/>
              </a:lnSpc>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相关注意事项:</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1、个人防护用品如破损或被污染，应及时更换</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2、任何时候都不要用手或者其他物品触及拭子采样冠(拭子前端)；折断外露冠时动作要轻柔。</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3、要做到每采集一人即严格进行一次手消毒或更换手套。</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4、所有标本应当放在大小适合的带螺旋盖内有垫圈、耐冷冻的标本采集管里，拧紧。密闭后的标本要放入大小合适的标本袋内密封，每袋装一支标本采集管，并及时放入带冰袋的标本箱内，不能随意将标本放置在采样桌面上。</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2"/>
          <a:stretch>
            <a:fillRect/>
          </a:stretch>
        </p:blipFill>
        <p:spPr>
          <a:xfrm>
            <a:off x="0" y="635"/>
            <a:ext cx="1346835" cy="1148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文本框 1"/>
          <p:cNvSpPr txBox="1"/>
          <p:nvPr/>
        </p:nvSpPr>
        <p:spPr>
          <a:xfrm>
            <a:off x="3074035" y="934720"/>
            <a:ext cx="7760335" cy="5077460"/>
          </a:xfrm>
          <a:prstGeom prst="rect">
            <a:avLst/>
          </a:prstGeom>
          <a:noFill/>
        </p:spPr>
        <p:txBody>
          <a:bodyPr wrap="square" rtlCol="0" anchor="t">
            <a:spAutoFit/>
          </a:bodyPr>
          <a:p>
            <a:pPr fontAlgn="auto">
              <a:lnSpc>
                <a:spcPct val="15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5、标本送检:标本采集后室温放置不超过4小时，需每2小时转运一次，应在2-4h内送到实验室。如果需要长途运输标本，应采用干冰等制冷方式进行保存，严格按照相关规定包装运输。</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6、生物安全转运箱应放置在阴凉处，避免日照和高温。标本转运时要对转运箱的外箱体周围和转运箱放置的区域使用含氯消毒剂或75%酒精进行喷洒消毒。</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7、采样结束后，要对采样桌面、采样区域使用含氯消毒剂或75%酒精进行喷洒消毒。</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2"/>
          <a:stretch>
            <a:fillRect/>
          </a:stretch>
        </p:blipFill>
        <p:spPr>
          <a:xfrm>
            <a:off x="0" y="635"/>
            <a:ext cx="1346835" cy="1148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文本框 1"/>
          <p:cNvSpPr txBox="1"/>
          <p:nvPr/>
        </p:nvSpPr>
        <p:spPr>
          <a:xfrm>
            <a:off x="3060700" y="1103630"/>
            <a:ext cx="7570470" cy="4523105"/>
          </a:xfrm>
          <a:prstGeom prst="rect">
            <a:avLst/>
          </a:prstGeom>
          <a:noFill/>
        </p:spPr>
        <p:txBody>
          <a:bodyPr wrap="square" rtlCol="0" anchor="t">
            <a:spAutoFit/>
          </a:bodyPr>
          <a:p>
            <a:pPr fontAlgn="auto">
              <a:lnSpc>
                <a:spcPct val="20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8、脱防护服时，人与人要保持一米的距离。</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20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9、采样结束后对医疗垃圾的处理，必须做好个人防护，不能脱掉防护服或隔离衣后再对医疗垃圾进行处理。</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20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10、医疗垃圾应使用双层黄色垃圾袋分层鹅颈结绑好封口，封口后要用75%酒精进行喷洒消毒再放入专门的医疗垃圾转运箱密闭转运。</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2"/>
          <a:stretch>
            <a:fillRect/>
          </a:stretch>
        </p:blipFill>
        <p:spPr>
          <a:xfrm>
            <a:off x="0" y="635"/>
            <a:ext cx="1346835" cy="1148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094990" y="930416"/>
            <a:ext cx="6002020" cy="706755"/>
          </a:xfrm>
          <a:prstGeom prst="rect">
            <a:avLst/>
          </a:prstGeom>
          <a:noFill/>
        </p:spPr>
        <p:txBody>
          <a:bodyPr wrap="square" rtlCol="0">
            <a:spAutoFit/>
          </a:bodyPr>
          <a:lstStyle/>
          <a:p>
            <a:pPr algn="ctr"/>
            <a:r>
              <a:rPr lang="zh-CN" altLang="en-US" sz="4000" dirty="0">
                <a:solidFill>
                  <a:srgbClr val="00B0F0"/>
                </a:solidFill>
                <a:latin typeface="Arial" panose="020B0604020202020204" pitchFamily="34" charset="0"/>
                <a:ea typeface="微软雅黑" panose="020B0503020204020204" pitchFamily="34" charset="-122"/>
                <a:sym typeface="Arial" panose="020B0604020202020204" pitchFamily="34" charset="0"/>
              </a:rPr>
              <a:t>内  容</a:t>
            </a:r>
            <a:endParaRPr lang="zh-CN" altLang="en-US" sz="4000" dirty="0">
              <a:solidFill>
                <a:srgbClr val="00B0F0"/>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文本框 2"/>
          <p:cNvSpPr txBox="1"/>
          <p:nvPr/>
        </p:nvSpPr>
        <p:spPr>
          <a:xfrm>
            <a:off x="2785110" y="1896745"/>
            <a:ext cx="5454015" cy="645160"/>
          </a:xfrm>
          <a:prstGeom prst="rect">
            <a:avLst/>
          </a:prstGeom>
          <a:noFill/>
        </p:spPr>
        <p:txBody>
          <a:bodyPr wrap="square" rtlCol="0">
            <a:spAutoFit/>
          </a:bodyPr>
          <a:lstStyle/>
          <a:p>
            <a:pPr algn="ctr"/>
            <a:r>
              <a:rPr lang="en-US" altLang="zh-CN" sz="3600" dirty="0">
                <a:solidFill>
                  <a:srgbClr val="EA504C"/>
                </a:solidFill>
                <a:latin typeface="Arial" panose="020B0604020202020204" pitchFamily="34" charset="0"/>
                <a:ea typeface="微软雅黑" panose="020B0503020204020204" pitchFamily="34" charset="-122"/>
                <a:sym typeface="Arial" panose="020B0604020202020204" pitchFamily="34" charset="0"/>
              </a:rPr>
              <a:t>01 </a:t>
            </a:r>
            <a:r>
              <a:rPr lang="zh-CN" altLang="en-US" sz="3600" dirty="0">
                <a:solidFill>
                  <a:srgbClr val="EA504C"/>
                </a:solidFill>
                <a:latin typeface="Arial" panose="020B0604020202020204" pitchFamily="34" charset="0"/>
                <a:ea typeface="微软雅黑" panose="020B0503020204020204" pitchFamily="34" charset="-122"/>
                <a:sym typeface="Arial" panose="020B0604020202020204" pitchFamily="34" charset="0"/>
              </a:rPr>
              <a:t>如何运用粤核酸小程序</a:t>
            </a:r>
            <a:endParaRPr lang="en-US" altLang="zh-CN" sz="3600" dirty="0">
              <a:solidFill>
                <a:srgbClr val="EA504C"/>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文本框 7"/>
          <p:cNvSpPr txBox="1"/>
          <p:nvPr/>
        </p:nvSpPr>
        <p:spPr>
          <a:xfrm>
            <a:off x="2298065" y="2907030"/>
            <a:ext cx="7786370" cy="645160"/>
          </a:xfrm>
          <a:prstGeom prst="rect">
            <a:avLst/>
          </a:prstGeom>
          <a:noFill/>
        </p:spPr>
        <p:txBody>
          <a:bodyPr wrap="square" rtlCol="0">
            <a:spAutoFit/>
          </a:bodyPr>
          <a:lstStyle/>
          <a:p>
            <a:pPr algn="ctr"/>
            <a:r>
              <a:rPr lang="en-US" altLang="zh-CN" sz="3600" dirty="0">
                <a:solidFill>
                  <a:srgbClr val="EA504C"/>
                </a:solidFill>
                <a:latin typeface="Arial" panose="020B0604020202020204" pitchFamily="34" charset="0"/>
                <a:ea typeface="微软雅黑" panose="020B0503020204020204" pitchFamily="34" charset="-122"/>
                <a:sym typeface="Arial" panose="020B0604020202020204" pitchFamily="34" charset="0"/>
              </a:rPr>
              <a:t>02 </a:t>
            </a:r>
            <a:r>
              <a:rPr lang="zh-CN" altLang="en-US" sz="3600" dirty="0">
                <a:solidFill>
                  <a:srgbClr val="EA504C"/>
                </a:solidFill>
                <a:latin typeface="Arial" panose="020B0604020202020204" pitchFamily="34" charset="0"/>
                <a:ea typeface="微软雅黑" panose="020B0503020204020204" pitchFamily="34" charset="-122"/>
                <a:sym typeface="Arial" panose="020B0604020202020204" pitchFamily="34" charset="0"/>
              </a:rPr>
              <a:t>大规模人群核酸采样注意事项</a:t>
            </a:r>
            <a:endParaRPr lang="zh-CN" altLang="en-US" sz="3600" dirty="0">
              <a:solidFill>
                <a:srgbClr val="EA504C"/>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文本框 8"/>
          <p:cNvSpPr txBox="1"/>
          <p:nvPr/>
        </p:nvSpPr>
        <p:spPr>
          <a:xfrm>
            <a:off x="2465070" y="3993515"/>
            <a:ext cx="8877300" cy="645160"/>
          </a:xfrm>
          <a:prstGeom prst="rect">
            <a:avLst/>
          </a:prstGeom>
          <a:noFill/>
        </p:spPr>
        <p:txBody>
          <a:bodyPr wrap="square" rtlCol="0">
            <a:spAutoFit/>
          </a:bodyPr>
          <a:lstStyle/>
          <a:p>
            <a:pPr algn="ctr"/>
            <a:r>
              <a:rPr lang="en-US" altLang="zh-CN" sz="3600" dirty="0">
                <a:solidFill>
                  <a:srgbClr val="EA504C"/>
                </a:solidFill>
                <a:latin typeface="Arial" panose="020B0604020202020204" pitchFamily="34" charset="0"/>
                <a:ea typeface="微软雅黑" panose="020B0503020204020204" pitchFamily="34" charset="-122"/>
                <a:sym typeface="Arial" panose="020B0604020202020204" pitchFamily="34" charset="0"/>
              </a:rPr>
              <a:t>03 </a:t>
            </a:r>
            <a:r>
              <a:rPr lang="zh-CN" altLang="en-US" sz="3600" dirty="0">
                <a:solidFill>
                  <a:srgbClr val="EA504C"/>
                </a:solidFill>
                <a:latin typeface="Arial" panose="020B0604020202020204" pitchFamily="34" charset="0"/>
                <a:ea typeface="微软雅黑" panose="020B0503020204020204" pitchFamily="34" charset="-122"/>
                <a:sym typeface="Arial" panose="020B0604020202020204" pitchFamily="34" charset="0"/>
              </a:rPr>
              <a:t>防护服的穿脱和鼻、咽拭子规范采样</a:t>
            </a:r>
            <a:endParaRPr lang="zh-CN" altLang="en-US" sz="3600" dirty="0">
              <a:solidFill>
                <a:srgbClr val="EA504C"/>
              </a:solidFill>
              <a:latin typeface="Arial" panose="020B0604020202020204" pitchFamily="34" charset="0"/>
              <a:ea typeface="微软雅黑" panose="020B0503020204020204" pitchFamily="34" charset="-122"/>
              <a:sym typeface="Arial" panose="020B0604020202020204" pitchFamily="34" charset="0"/>
            </a:endParaRPr>
          </a:p>
        </p:txBody>
      </p:sp>
      <p:pic>
        <p:nvPicPr>
          <p:cNvPr id="4" name="图片 3"/>
          <p:cNvPicPr>
            <a:picLocks noChangeAspect="1"/>
          </p:cNvPicPr>
          <p:nvPr/>
        </p:nvPicPr>
        <p:blipFill>
          <a:blip r:embed="rId1"/>
          <a:stretch>
            <a:fillRect/>
          </a:stretch>
        </p:blipFill>
        <p:spPr>
          <a:xfrm>
            <a:off x="0" y="635"/>
            <a:ext cx="1165225" cy="1148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4" name="TextBox 2"/>
          <p:cNvSpPr txBox="1"/>
          <p:nvPr/>
        </p:nvSpPr>
        <p:spPr>
          <a:xfrm>
            <a:off x="2566670" y="745490"/>
            <a:ext cx="8527415" cy="536575"/>
          </a:xfrm>
          <a:prstGeom prst="rect">
            <a:avLst/>
          </a:prstGeom>
          <a:noFill/>
        </p:spPr>
        <p:txBody>
          <a:bodyPr wrap="square" lIns="45711" tIns="22856" rIns="45711" bIns="22856" rtlCol="0">
            <a:spAutoFit/>
          </a:bodyPr>
          <a:lstStyle/>
          <a:p>
            <a:pPr algn="ctr"/>
            <a:r>
              <a:rPr lang="zh-CN" altLang="en-US" sz="3200" b="1">
                <a:latin typeface="微软雅黑" panose="020B0503020204020204" pitchFamily="34" charset="-122"/>
                <a:ea typeface="微软雅黑" panose="020B0503020204020204" pitchFamily="34" charset="-122"/>
                <a:sym typeface="+mn-ea"/>
              </a:rPr>
              <a:t>二、大规模人群核酸采样突发事件的应急处置</a:t>
            </a:r>
            <a:endParaRPr lang="id-ID" sz="3200" b="1" dirty="0">
              <a:solidFill>
                <a:schemeClr val="tx1">
                  <a:lumMod val="50000"/>
                  <a:lumOff val="50000"/>
                </a:schemeClr>
              </a:solidFill>
              <a:latin typeface="微软雅黑" panose="020B0503020204020204" pitchFamily="34" charset="-122"/>
              <a:ea typeface="微软雅黑" panose="020B0503020204020204" pitchFamily="34" charset="-122"/>
              <a:cs typeface="Lato Regular"/>
              <a:sym typeface="Arial" panose="020B0604020202020204" pitchFamily="34" charset="0"/>
            </a:endParaRPr>
          </a:p>
        </p:txBody>
      </p:sp>
      <p:sp>
        <p:nvSpPr>
          <p:cNvPr id="2" name="文本框 1"/>
          <p:cNvSpPr txBox="1"/>
          <p:nvPr/>
        </p:nvSpPr>
        <p:spPr>
          <a:xfrm>
            <a:off x="2602865" y="1437640"/>
            <a:ext cx="6986905" cy="1260475"/>
          </a:xfrm>
          <a:prstGeom prst="rect">
            <a:avLst/>
          </a:prstGeom>
          <a:noFill/>
        </p:spPr>
        <p:txBody>
          <a:bodyPr wrap="square" rtlCol="0" anchor="t">
            <a:spAutoFit/>
          </a:bodyPr>
          <a:p>
            <a:r>
              <a:rPr lang="zh-CN" altLang="en-US" sz="2800">
                <a:latin typeface="微软雅黑" panose="020B0503020204020204" pitchFamily="34" charset="-122"/>
                <a:ea typeface="微软雅黑" panose="020B0503020204020204" pitchFamily="34" charset="-122"/>
              </a:rPr>
              <a:t>问题：</a:t>
            </a:r>
            <a:endParaRPr lang="zh-CN" altLang="en-US" sz="2400">
              <a:latin typeface="微软雅黑" panose="020B0503020204020204" pitchFamily="34" charset="-122"/>
              <a:ea typeface="微软雅黑" panose="020B0503020204020204" pitchFamily="34" charset="-122"/>
            </a:endParaRPr>
          </a:p>
          <a:p>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1、受检者在采样时发生呕吐，应如何处理?</a:t>
            </a:r>
            <a:endPar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2、已采过样的咽拭子掉落在地上，应如何处理?</a:t>
            </a:r>
            <a:endPar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1942465" y="2878455"/>
            <a:ext cx="9002395" cy="3230245"/>
          </a:xfrm>
          <a:prstGeom prst="rect">
            <a:avLst/>
          </a:prstGeom>
          <a:noFill/>
        </p:spPr>
        <p:txBody>
          <a:bodyPr wrap="square" rtlCol="0" anchor="t">
            <a:spAutoFit/>
          </a:bodyPr>
          <a:p>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1、受检者在采样时发生呕吐，应如何处理?</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1)疏散候采人群，停止采样。</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2)立即用一次性吸水材料完全覆盖后浇上足量5000mg/L~10000mg/L含氯消毒剂进行消毒，移除呕吐物和覆盖物，将呕吐物和覆盖物放入黄色垃圾袋，然后使用1000mg/L含氯消毒剂进行物体表面消毒处理，消毒时间为30分钟。</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2"/>
          <a:stretch>
            <a:fillRect/>
          </a:stretch>
        </p:blipFill>
        <p:spPr>
          <a:xfrm>
            <a:off x="0" y="635"/>
            <a:ext cx="1346835" cy="1148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文本框 1"/>
          <p:cNvSpPr txBox="1"/>
          <p:nvPr/>
        </p:nvSpPr>
        <p:spPr>
          <a:xfrm>
            <a:off x="2716530" y="1231900"/>
            <a:ext cx="8367395" cy="3969385"/>
          </a:xfrm>
          <a:prstGeom prst="rect">
            <a:avLst/>
          </a:prstGeom>
          <a:noFill/>
        </p:spPr>
        <p:txBody>
          <a:bodyPr wrap="square" rtlCol="0" anchor="t">
            <a:spAutoFit/>
          </a:bodyPr>
          <a:p>
            <a:pPr fontAlgn="auto">
              <a:lnSpc>
                <a:spcPct val="150000"/>
              </a:lnSpc>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2、已采过样的咽拭子掉落在地上，应如何处理?</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1)疏散人群，停止采样。</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2)立即使用吸水材料(如抹布、吸水纸巾、纱布等)沾取1000mg/L含氯消毒剂覆盖住咽拭子，放入密封袋或双层黄色医疗垃圾袋进行封存，用75%酒精喷洒外包装，放到医疗垃圾转运箱里，还要对所污染的区域用1000mg/L含氯消毒剂进行消毒处理，消毒时间为30分钟。</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2"/>
          <a:stretch>
            <a:fillRect/>
          </a:stretch>
        </p:blipFill>
        <p:spPr>
          <a:xfrm>
            <a:off x="0" y="635"/>
            <a:ext cx="1346835" cy="1148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t="-9000" b="-9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149350" y="660400"/>
            <a:ext cx="11043285" cy="6197600"/>
          </a:xfrm>
          <a:prstGeom prst="rect">
            <a:avLst/>
          </a:prstGeom>
        </p:spPr>
      </p:pic>
      <p:pic>
        <p:nvPicPr>
          <p:cNvPr id="9" name="图片 8"/>
          <p:cNvPicPr>
            <a:picLocks noChangeAspect="1"/>
          </p:cNvPicPr>
          <p:nvPr/>
        </p:nvPicPr>
        <p:blipFill>
          <a:blip r:embed="rId3"/>
          <a:stretch>
            <a:fillRect/>
          </a:stretch>
        </p:blipFill>
        <p:spPr>
          <a:xfrm>
            <a:off x="0" y="635"/>
            <a:ext cx="1346835" cy="1148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4" name="TextBox 2"/>
          <p:cNvSpPr txBox="1"/>
          <p:nvPr/>
        </p:nvSpPr>
        <p:spPr>
          <a:xfrm>
            <a:off x="2310765" y="823595"/>
            <a:ext cx="9417050" cy="659765"/>
          </a:xfrm>
          <a:prstGeom prst="rect">
            <a:avLst/>
          </a:prstGeom>
          <a:noFill/>
        </p:spPr>
        <p:txBody>
          <a:bodyPr wrap="square" lIns="45711" tIns="22856" rIns="45711" bIns="22856" rtlCol="0">
            <a:spAutoFit/>
          </a:bodyPr>
          <a:lstStyle/>
          <a:p>
            <a:pPr algn="ctr"/>
            <a:r>
              <a:rPr lang="en-US" altLang="zh-CN" sz="4000" b="1" dirty="0">
                <a:solidFill>
                  <a:srgbClr val="EA504C"/>
                </a:solidFill>
                <a:latin typeface="微软雅黑" panose="020B0503020204020204" pitchFamily="34" charset="-122"/>
                <a:ea typeface="微软雅黑" panose="020B0503020204020204" pitchFamily="34" charset="-122"/>
                <a:sym typeface="Arial" panose="020B0604020202020204" pitchFamily="34" charset="0"/>
              </a:rPr>
              <a:t>03</a:t>
            </a:r>
            <a:r>
              <a:rPr lang="zh-CN" altLang="en-US" sz="4000" dirty="0">
                <a:solidFill>
                  <a:srgbClr val="EA504C"/>
                </a:solidFill>
                <a:latin typeface="Arial" panose="020B0604020202020204" pitchFamily="34" charset="0"/>
                <a:ea typeface="微软雅黑" panose="020B0503020204020204" pitchFamily="34" charset="-122"/>
                <a:sym typeface="Arial" panose="020B0604020202020204" pitchFamily="34" charset="0"/>
              </a:rPr>
              <a:t>防护服的穿脱和鼻、咽拭子规范采样</a:t>
            </a:r>
            <a:endParaRPr lang="id-ID" sz="4000" b="1" dirty="0">
              <a:solidFill>
                <a:schemeClr val="tx1">
                  <a:lumMod val="50000"/>
                  <a:lumOff val="50000"/>
                </a:schemeClr>
              </a:solidFill>
              <a:latin typeface="Arial" panose="020B0604020202020204" pitchFamily="34" charset="0"/>
              <a:ea typeface="微软雅黑" panose="020B0503020204020204" pitchFamily="34" charset="-122"/>
              <a:cs typeface="Lato Regular"/>
              <a:sym typeface="Arial" panose="020B0604020202020204" pitchFamily="34" charset="0"/>
            </a:endParaRPr>
          </a:p>
        </p:txBody>
      </p:sp>
      <p:sp>
        <p:nvSpPr>
          <p:cNvPr id="2" name="文本框 1"/>
          <p:cNvSpPr txBox="1"/>
          <p:nvPr/>
        </p:nvSpPr>
        <p:spPr>
          <a:xfrm>
            <a:off x="2658745" y="1823720"/>
            <a:ext cx="8542020" cy="4707890"/>
          </a:xfrm>
          <a:prstGeom prst="rect">
            <a:avLst/>
          </a:prstGeom>
          <a:noFill/>
        </p:spPr>
        <p:txBody>
          <a:bodyPr wrap="square" rtlCol="0" anchor="t">
            <a:spAutoFit/>
          </a:bodyPr>
          <a:p>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用物准备</a:t>
            </a:r>
            <a:endParaRPr lang="zh-CN" altLang="en-US" sz="2800" b="1">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1.人员防护用品准备:</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工作服、防护服、N95口罩、护目镜、双层乳胶手套、防水鞋套，一次性工作帽，防护面屏。</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2.物品准备:</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拭子、病毒采样管、密封袋、手消毒液、压舌板、标本转运箱、手电筒等</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2"/>
          <a:stretch>
            <a:fillRect/>
          </a:stretch>
        </p:blipFill>
        <p:spPr>
          <a:xfrm>
            <a:off x="0" y="635"/>
            <a:ext cx="1346835" cy="1148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
          <p:cNvSpPr txBox="1"/>
          <p:nvPr/>
        </p:nvSpPr>
        <p:spPr>
          <a:xfrm>
            <a:off x="2310765" y="823595"/>
            <a:ext cx="4131945" cy="659765"/>
          </a:xfrm>
          <a:prstGeom prst="rect">
            <a:avLst/>
          </a:prstGeom>
          <a:noFill/>
        </p:spPr>
        <p:txBody>
          <a:bodyPr wrap="square" lIns="45711" tIns="22856" rIns="45711" bIns="22856" rtlCol="0">
            <a:spAutoFit/>
          </a:bodyPr>
          <a:lstStyle/>
          <a:p>
            <a:pPr algn="ctr"/>
            <a:r>
              <a:rPr lang="en-US" altLang="zh-CN" sz="4000" dirty="0">
                <a:solidFill>
                  <a:schemeClr val="accent1"/>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sym typeface="Arial" panose="020B0604020202020204" pitchFamily="34" charset="0"/>
              </a:rPr>
              <a:t>1.</a:t>
            </a:r>
            <a:r>
              <a:rPr lang="zh-CN" altLang="en-US" sz="4000" dirty="0">
                <a:solidFill>
                  <a:schemeClr val="accent1"/>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sym typeface="Arial" panose="020B0604020202020204" pitchFamily="34" charset="0"/>
              </a:rPr>
              <a:t>防护服的穿脱</a:t>
            </a:r>
            <a:endParaRPr lang="zh-CN" altLang="en-US" sz="4000" b="1" dirty="0">
              <a:solidFill>
                <a:schemeClr val="accent1"/>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cs typeface="Lato Regular"/>
              <a:sym typeface="Arial" panose="020B0604020202020204" pitchFamily="34" charset="0"/>
            </a:endParaRPr>
          </a:p>
        </p:txBody>
      </p:sp>
      <p:sp>
        <p:nvSpPr>
          <p:cNvPr id="2" name="椭圆 1"/>
          <p:cNvSpPr/>
          <p:nvPr/>
        </p:nvSpPr>
        <p:spPr>
          <a:xfrm>
            <a:off x="3914140" y="1569085"/>
            <a:ext cx="1162050" cy="1000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latin typeface="微软雅黑" panose="020B0503020204020204" pitchFamily="34" charset="-122"/>
                <a:ea typeface="微软雅黑" panose="020B0503020204020204" pitchFamily="34" charset="-122"/>
              </a:rPr>
              <a:t>穿</a:t>
            </a:r>
            <a:endParaRPr lang="zh-CN" altLang="en-US" sz="3200">
              <a:latin typeface="微软雅黑" panose="020B0503020204020204" pitchFamily="34" charset="-122"/>
              <a:ea typeface="微软雅黑" panose="020B0503020204020204" pitchFamily="34" charset="-122"/>
            </a:endParaRPr>
          </a:p>
        </p:txBody>
      </p:sp>
      <p:sp>
        <p:nvSpPr>
          <p:cNvPr id="3" name="矩形 2"/>
          <p:cNvSpPr/>
          <p:nvPr/>
        </p:nvSpPr>
        <p:spPr>
          <a:xfrm>
            <a:off x="1475740" y="2847340"/>
            <a:ext cx="1381125" cy="6762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a:latin typeface="微软雅黑" panose="020B0503020204020204" pitchFamily="34" charset="-122"/>
                <a:ea typeface="微软雅黑" panose="020B0503020204020204" pitchFamily="34" charset="-122"/>
              </a:rPr>
              <a:t>脱去饰物，手卫生</a:t>
            </a:r>
            <a:endParaRPr lang="zh-CN" altLang="en-US">
              <a:latin typeface="微软雅黑" panose="020B0503020204020204" pitchFamily="34" charset="-122"/>
              <a:ea typeface="微软雅黑" panose="020B0503020204020204" pitchFamily="34" charset="-122"/>
            </a:endParaRPr>
          </a:p>
        </p:txBody>
      </p:sp>
      <p:sp>
        <p:nvSpPr>
          <p:cNvPr id="4" name="矩形 3"/>
          <p:cNvSpPr/>
          <p:nvPr/>
        </p:nvSpPr>
        <p:spPr>
          <a:xfrm>
            <a:off x="5359400" y="3882390"/>
            <a:ext cx="1752600" cy="6762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a:solidFill>
                  <a:srgbClr val="FF0000"/>
                </a:solidFill>
                <a:latin typeface="微软雅黑" panose="020B0503020204020204" pitchFamily="34" charset="-122"/>
                <a:ea typeface="微软雅黑" panose="020B0503020204020204" pitchFamily="34" charset="-122"/>
              </a:rPr>
              <a:t>戴内层手套</a:t>
            </a:r>
            <a:endParaRPr lang="zh-CN" altLang="en-US">
              <a:solidFill>
                <a:srgbClr val="FF0000"/>
              </a:solidFill>
              <a:latin typeface="微软雅黑" panose="020B0503020204020204" pitchFamily="34" charset="-122"/>
              <a:ea typeface="微软雅黑" panose="020B0503020204020204" pitchFamily="34" charset="-122"/>
            </a:endParaRPr>
          </a:p>
        </p:txBody>
      </p:sp>
      <p:sp>
        <p:nvSpPr>
          <p:cNvPr id="5" name="矩形 4"/>
          <p:cNvSpPr/>
          <p:nvPr/>
        </p:nvSpPr>
        <p:spPr>
          <a:xfrm>
            <a:off x="5347970" y="2847340"/>
            <a:ext cx="1752600" cy="6762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dirty="0" smtClean="0">
                <a:latin typeface="微软雅黑" panose="020B0503020204020204" pitchFamily="34" charset="-122"/>
                <a:ea typeface="微软雅黑" panose="020B0503020204020204" pitchFamily="34" charset="-122"/>
              </a:rPr>
              <a:t>戴一次性工作帽</a:t>
            </a:r>
            <a:endParaRPr lang="zh-CN" altLang="en-US" dirty="0">
              <a:latin typeface="微软雅黑" panose="020B0503020204020204" pitchFamily="34" charset="-122"/>
              <a:ea typeface="微软雅黑" panose="020B0503020204020204" pitchFamily="34" charset="-122"/>
            </a:endParaRPr>
          </a:p>
        </p:txBody>
      </p:sp>
      <p:sp>
        <p:nvSpPr>
          <p:cNvPr id="6" name="矩形 5"/>
          <p:cNvSpPr/>
          <p:nvPr/>
        </p:nvSpPr>
        <p:spPr>
          <a:xfrm>
            <a:off x="3425190" y="2847340"/>
            <a:ext cx="1354455" cy="6762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dirty="0" smtClean="0">
                <a:latin typeface="微软雅黑" panose="020B0503020204020204" pitchFamily="34" charset="-122"/>
                <a:ea typeface="微软雅黑" panose="020B0503020204020204" pitchFamily="34" charset="-122"/>
              </a:rPr>
              <a:t>戴医用防护口罩</a:t>
            </a:r>
            <a:endParaRPr lang="zh-CN" altLang="en-US" dirty="0">
              <a:latin typeface="微软雅黑" panose="020B0503020204020204" pitchFamily="34" charset="-122"/>
              <a:ea typeface="微软雅黑" panose="020B0503020204020204" pitchFamily="34" charset="-122"/>
            </a:endParaRPr>
          </a:p>
        </p:txBody>
      </p:sp>
      <p:sp>
        <p:nvSpPr>
          <p:cNvPr id="7" name="矩形 6"/>
          <p:cNvSpPr/>
          <p:nvPr/>
        </p:nvSpPr>
        <p:spPr>
          <a:xfrm>
            <a:off x="1475740" y="3882390"/>
            <a:ext cx="1381125" cy="6762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dirty="0" smtClean="0">
                <a:latin typeface="微软雅黑" panose="020B0503020204020204" pitchFamily="34" charset="-122"/>
                <a:ea typeface="微软雅黑" panose="020B0503020204020204" pitchFamily="34" charset="-122"/>
              </a:rPr>
              <a:t>穿防护服、</a:t>
            </a:r>
            <a:r>
              <a:rPr lang="zh-CN" altLang="en-US" dirty="0" smtClean="0">
                <a:solidFill>
                  <a:srgbClr val="FF0000"/>
                </a:solidFill>
                <a:latin typeface="微软雅黑" panose="020B0503020204020204" pitchFamily="34" charset="-122"/>
                <a:ea typeface="微软雅黑" panose="020B0503020204020204" pitchFamily="34" charset="-122"/>
              </a:rPr>
              <a:t>长防水脚套</a:t>
            </a:r>
            <a:endParaRPr lang="zh-CN" altLang="en-US" dirty="0" smtClean="0">
              <a:solidFill>
                <a:srgbClr val="FF0000"/>
              </a:solidFill>
              <a:latin typeface="微软雅黑" panose="020B0503020204020204" pitchFamily="34" charset="-122"/>
              <a:ea typeface="微软雅黑" panose="020B0503020204020204" pitchFamily="34" charset="-122"/>
            </a:endParaRPr>
          </a:p>
        </p:txBody>
      </p:sp>
      <p:sp>
        <p:nvSpPr>
          <p:cNvPr id="8" name="矩形 7"/>
          <p:cNvSpPr/>
          <p:nvPr/>
        </p:nvSpPr>
        <p:spPr>
          <a:xfrm>
            <a:off x="3425190" y="3882390"/>
            <a:ext cx="1354455" cy="6762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a:solidFill>
                  <a:schemeClr val="tx1"/>
                </a:solidFill>
                <a:latin typeface="微软雅黑" panose="020B0503020204020204" pitchFamily="34" charset="-122"/>
                <a:ea typeface="微软雅黑" panose="020B0503020204020204" pitchFamily="34" charset="-122"/>
              </a:rPr>
              <a:t>穿一次性鞋套</a:t>
            </a: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9" name="矩形 8"/>
          <p:cNvSpPr/>
          <p:nvPr/>
        </p:nvSpPr>
        <p:spPr>
          <a:xfrm>
            <a:off x="3425190" y="4965065"/>
            <a:ext cx="1354455" cy="6762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a:latin typeface="微软雅黑" panose="020B0503020204020204" pitchFamily="34" charset="-122"/>
                <a:ea typeface="微软雅黑" panose="020B0503020204020204" pitchFamily="34" charset="-122"/>
              </a:rPr>
              <a:t>戴外层手套</a:t>
            </a:r>
            <a:endParaRPr lang="zh-CN" altLang="en-US">
              <a:latin typeface="微软雅黑" panose="020B0503020204020204" pitchFamily="34" charset="-122"/>
              <a:ea typeface="微软雅黑" panose="020B0503020204020204" pitchFamily="34" charset="-122"/>
            </a:endParaRPr>
          </a:p>
        </p:txBody>
      </p:sp>
      <p:sp>
        <p:nvSpPr>
          <p:cNvPr id="10" name="矩形 9"/>
          <p:cNvSpPr/>
          <p:nvPr/>
        </p:nvSpPr>
        <p:spPr>
          <a:xfrm>
            <a:off x="1475740" y="4965065"/>
            <a:ext cx="1381125" cy="6762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a:latin typeface="微软雅黑" panose="020B0503020204020204" pitchFamily="34" charset="-122"/>
                <a:ea typeface="微软雅黑" panose="020B0503020204020204" pitchFamily="34" charset="-122"/>
                <a:cs typeface="微软雅黑" panose="020B0503020204020204" pitchFamily="34" charset="-122"/>
              </a:rPr>
              <a:t>戴护目镜</a:t>
            </a:r>
            <a:r>
              <a:rPr lang="en-US" altLang="en-US">
                <a:latin typeface="微软雅黑" panose="020B0503020204020204" pitchFamily="34" charset="-122"/>
                <a:ea typeface="微软雅黑" panose="020B0503020204020204" pitchFamily="34" charset="-122"/>
                <a:cs typeface="微软雅黑" panose="020B0503020204020204" pitchFamily="34" charset="-122"/>
              </a:rPr>
              <a:t>/</a:t>
            </a:r>
            <a:r>
              <a:rPr lang="zh-CN" altLang="en-US">
                <a:latin typeface="微软雅黑" panose="020B0503020204020204" pitchFamily="34" charset="-122"/>
                <a:ea typeface="微软雅黑" panose="020B0503020204020204" pitchFamily="34" charset="-122"/>
                <a:cs typeface="微软雅黑" panose="020B0503020204020204" pitchFamily="34" charset="-122"/>
              </a:rPr>
              <a:t>面屏</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右箭头 10"/>
          <p:cNvSpPr/>
          <p:nvPr/>
        </p:nvSpPr>
        <p:spPr>
          <a:xfrm>
            <a:off x="2942590" y="3161665"/>
            <a:ext cx="390525"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右箭头 11"/>
          <p:cNvSpPr/>
          <p:nvPr/>
        </p:nvSpPr>
        <p:spPr>
          <a:xfrm>
            <a:off x="2942590" y="5265420"/>
            <a:ext cx="390525"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右箭头 12"/>
          <p:cNvSpPr/>
          <p:nvPr/>
        </p:nvSpPr>
        <p:spPr>
          <a:xfrm>
            <a:off x="4868545" y="3161665"/>
            <a:ext cx="390525"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下箭头 13"/>
          <p:cNvSpPr/>
          <p:nvPr/>
        </p:nvSpPr>
        <p:spPr>
          <a:xfrm>
            <a:off x="2094865" y="4580890"/>
            <a:ext cx="75565" cy="3524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下箭头 14"/>
          <p:cNvSpPr/>
          <p:nvPr/>
        </p:nvSpPr>
        <p:spPr>
          <a:xfrm>
            <a:off x="6186170" y="3529965"/>
            <a:ext cx="75565" cy="3524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左箭头 15"/>
          <p:cNvSpPr/>
          <p:nvPr/>
        </p:nvSpPr>
        <p:spPr>
          <a:xfrm>
            <a:off x="4825365" y="4182745"/>
            <a:ext cx="476250" cy="7556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左箭头 16"/>
          <p:cNvSpPr/>
          <p:nvPr/>
        </p:nvSpPr>
        <p:spPr>
          <a:xfrm>
            <a:off x="2900045" y="4182745"/>
            <a:ext cx="476250" cy="7556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descr="C:/Users/admin/AppData/Local/Temp/picturecompress_20210929104148/output_1.pngoutput_1"/>
          <p:cNvPicPr>
            <a:picLocks noChangeAspect="1"/>
          </p:cNvPicPr>
          <p:nvPr/>
        </p:nvPicPr>
        <p:blipFill>
          <a:blip r:embed="rId1"/>
          <a:stretch>
            <a:fillRect/>
          </a:stretch>
        </p:blipFill>
        <p:spPr>
          <a:xfrm>
            <a:off x="7809865" y="0"/>
            <a:ext cx="4378960" cy="6844030"/>
          </a:xfrm>
          <a:prstGeom prst="rect">
            <a:avLst/>
          </a:prstGeom>
        </p:spPr>
      </p:pic>
      <p:pic>
        <p:nvPicPr>
          <p:cNvPr id="20" name="图片 19"/>
          <p:cNvPicPr>
            <a:picLocks noChangeAspect="1"/>
          </p:cNvPicPr>
          <p:nvPr/>
        </p:nvPicPr>
        <p:blipFill>
          <a:blip r:embed="rId2"/>
          <a:stretch>
            <a:fillRect/>
          </a:stretch>
        </p:blipFill>
        <p:spPr>
          <a:xfrm>
            <a:off x="0" y="635"/>
            <a:ext cx="1346835" cy="1148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63087" y="5127502"/>
            <a:ext cx="934193" cy="1730497"/>
          </a:xfrm>
          <a:prstGeom prst="rect">
            <a:avLst/>
          </a:prstGeom>
        </p:spPr>
      </p:pic>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0026" y="3060372"/>
            <a:ext cx="1451963" cy="3797627"/>
          </a:xfrm>
          <a:prstGeom prst="rect">
            <a:avLst/>
          </a:prstGeom>
        </p:spPr>
      </p:pic>
      <p:sp>
        <p:nvSpPr>
          <p:cNvPr id="2" name="文本框 1"/>
          <p:cNvSpPr txBox="1"/>
          <p:nvPr/>
        </p:nvSpPr>
        <p:spPr>
          <a:xfrm>
            <a:off x="1055370" y="1538605"/>
            <a:ext cx="10080625" cy="3415030"/>
          </a:xfrm>
          <a:prstGeom prst="rect">
            <a:avLst/>
          </a:prstGeom>
          <a:noFill/>
        </p:spPr>
        <p:txBody>
          <a:bodyPr wrap="square" rtlCol="0" anchor="t">
            <a:spAutoFit/>
          </a:bodyPr>
          <a:p>
            <a:r>
              <a:rPr lang="zh-CN" altLang="en-US" sz="3600"/>
              <a:t>左手穿过两带托住口罩，检查口罩系带是否牢固。</a:t>
            </a:r>
            <a:endParaRPr lang="zh-CN" altLang="en-US" sz="3600"/>
          </a:p>
          <a:p>
            <a:r>
              <a:rPr lang="zh-CN" altLang="en-US" sz="3600"/>
              <a:t>罩住口、鼻及下巴，鼻夹部向上紧贴面部。</a:t>
            </a:r>
            <a:endParaRPr lang="zh-CN" altLang="en-US" sz="3600"/>
          </a:p>
          <a:p>
            <a:r>
              <a:rPr lang="zh-CN" altLang="en-US" sz="3600"/>
              <a:t>右手将下方系带拉过头顶，放在颈后耳朵下方。</a:t>
            </a:r>
            <a:endParaRPr lang="zh-CN" altLang="en-US" sz="3600"/>
          </a:p>
          <a:p>
            <a:r>
              <a:rPr lang="zh-CN" altLang="en-US" sz="3600"/>
              <a:t>再将上方系带拉至头顶中部，戴好后调整系带。</a:t>
            </a:r>
            <a:endParaRPr lang="zh-CN" altLang="en-US" sz="3600"/>
          </a:p>
          <a:p>
            <a:endParaRPr lang="zh-CN" altLang="en-US" sz="3600"/>
          </a:p>
          <a:p>
            <a:endParaRPr lang="zh-CN" altLang="en-US" sz="3600"/>
          </a:p>
        </p:txBody>
      </p:sp>
      <p:sp>
        <p:nvSpPr>
          <p:cNvPr id="3" name="文本框 2"/>
          <p:cNvSpPr txBox="1"/>
          <p:nvPr/>
        </p:nvSpPr>
        <p:spPr>
          <a:xfrm>
            <a:off x="1527175" y="436880"/>
            <a:ext cx="6696710" cy="706755"/>
          </a:xfrm>
          <a:prstGeom prst="rect">
            <a:avLst/>
          </a:prstGeom>
          <a:noFill/>
        </p:spPr>
        <p:txBody>
          <a:bodyPr wrap="square" rtlCol="0" anchor="t">
            <a:spAutoFit/>
          </a:bodyPr>
          <a:p>
            <a:r>
              <a:rPr lang="zh-CN" altLang="en-US" sz="4000">
                <a:solidFill>
                  <a:schemeClr val="accent1"/>
                </a:solidFill>
                <a:effectLst>
                  <a:outerShdw blurRad="38100" dist="25400" dir="5400000" algn="ctr" rotWithShape="0">
                    <a:srgbClr val="6E747A">
                      <a:alpha val="43000"/>
                    </a:srgbClr>
                  </a:outerShdw>
                </a:effectLst>
                <a:sym typeface="+mn-ea"/>
              </a:rPr>
              <a:t>戴医用防护口罩的要点</a:t>
            </a:r>
            <a:endParaRPr lang="zh-CN" altLang="en-US" sz="4000">
              <a:solidFill>
                <a:schemeClr val="accent1"/>
              </a:solidFill>
              <a:effectLst>
                <a:outerShdw blurRad="38100" dist="25400" dir="5400000" algn="ctr" rotWithShape="0">
                  <a:srgbClr val="6E747A">
                    <a:alpha val="43000"/>
                  </a:srgbClr>
                </a:outerShdw>
              </a:effectLst>
              <a:sym typeface="+mn-ea"/>
            </a:endParaRPr>
          </a:p>
        </p:txBody>
      </p:sp>
      <p:pic>
        <p:nvPicPr>
          <p:cNvPr id="4" name="图片 3"/>
          <p:cNvPicPr>
            <a:picLocks noChangeAspect="1"/>
          </p:cNvPicPr>
          <p:nvPr/>
        </p:nvPicPr>
        <p:blipFill>
          <a:blip r:embed="rId3"/>
          <a:stretch>
            <a:fillRect/>
          </a:stretch>
        </p:blipFill>
        <p:spPr>
          <a:xfrm>
            <a:off x="3457575" y="3922395"/>
            <a:ext cx="4403090" cy="2705100"/>
          </a:xfrm>
          <a:prstGeom prst="rect">
            <a:avLst/>
          </a:prstGeom>
        </p:spPr>
      </p:pic>
      <p:pic>
        <p:nvPicPr>
          <p:cNvPr id="9" name="图片 8"/>
          <p:cNvPicPr>
            <a:picLocks noChangeAspect="1"/>
          </p:cNvPicPr>
          <p:nvPr/>
        </p:nvPicPr>
        <p:blipFill>
          <a:blip r:embed="rId4"/>
          <a:stretch>
            <a:fillRect/>
          </a:stretch>
        </p:blipFill>
        <p:spPr>
          <a:xfrm>
            <a:off x="0" y="635"/>
            <a:ext cx="1346835" cy="1148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63087" y="5127502"/>
            <a:ext cx="934193" cy="1730497"/>
          </a:xfrm>
          <a:prstGeom prst="rect">
            <a:avLst/>
          </a:prstGeom>
        </p:spPr>
      </p:pic>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0026" y="3060372"/>
            <a:ext cx="1451963" cy="3797627"/>
          </a:xfrm>
          <a:prstGeom prst="rect">
            <a:avLst/>
          </a:prstGeom>
        </p:spPr>
      </p:pic>
      <p:sp>
        <p:nvSpPr>
          <p:cNvPr id="3" name="文本框 2"/>
          <p:cNvSpPr txBox="1"/>
          <p:nvPr/>
        </p:nvSpPr>
        <p:spPr>
          <a:xfrm>
            <a:off x="163195" y="403225"/>
            <a:ext cx="11840210" cy="6247130"/>
          </a:xfrm>
          <a:prstGeom prst="rect">
            <a:avLst/>
          </a:prstGeom>
          <a:noFill/>
        </p:spPr>
        <p:txBody>
          <a:bodyPr wrap="square" rtlCol="0" anchor="t">
            <a:spAutoFit/>
          </a:bodyPr>
          <a:p>
            <a:r>
              <a:rPr lang="zh-CN" altLang="en-US" sz="4000"/>
              <a:t>将双手指尖放在金属鼻夹上，从中间位置开始，用手指向内按鼻夹，并分别向两侧移动和按压。</a:t>
            </a:r>
            <a:endParaRPr lang="zh-CN" altLang="en-US" sz="4000"/>
          </a:p>
          <a:p>
            <a:endParaRPr lang="zh-CN" altLang="en-US" sz="4000"/>
          </a:p>
          <a:p>
            <a:endParaRPr lang="zh-CN" altLang="en-US" sz="4000"/>
          </a:p>
          <a:p>
            <a:endParaRPr lang="zh-CN" altLang="en-US" sz="4000"/>
          </a:p>
          <a:p>
            <a:endParaRPr lang="zh-CN" altLang="en-US" sz="4000"/>
          </a:p>
          <a:p>
            <a:endParaRPr lang="zh-CN" altLang="en-US" sz="4000"/>
          </a:p>
          <a:p>
            <a:r>
              <a:rPr lang="zh-CN" altLang="en-US" sz="4000"/>
              <a:t>宓合性检查。将双手完全盖住防护口罩，快速的呼气，若鼻夹附近有漏气应调整鼻夹，若漏气位于四周，应调整到不漏气为止。</a:t>
            </a:r>
            <a:endParaRPr lang="zh-CN" altLang="en-US" sz="4000"/>
          </a:p>
        </p:txBody>
      </p:sp>
      <p:pic>
        <p:nvPicPr>
          <p:cNvPr id="4" name="图片 3"/>
          <p:cNvPicPr>
            <a:picLocks noChangeAspect="1"/>
          </p:cNvPicPr>
          <p:nvPr/>
        </p:nvPicPr>
        <p:blipFill>
          <a:blip r:embed="rId3"/>
          <a:stretch>
            <a:fillRect/>
          </a:stretch>
        </p:blipFill>
        <p:spPr>
          <a:xfrm>
            <a:off x="414655" y="2140585"/>
            <a:ext cx="11589385" cy="22783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文本框 1"/>
          <p:cNvSpPr txBox="1"/>
          <p:nvPr/>
        </p:nvSpPr>
        <p:spPr>
          <a:xfrm>
            <a:off x="2640965" y="2025650"/>
            <a:ext cx="8937625" cy="3169285"/>
          </a:xfrm>
          <a:prstGeom prst="rect">
            <a:avLst/>
          </a:prstGeom>
          <a:noFill/>
        </p:spPr>
        <p:txBody>
          <a:bodyPr wrap="square" rtlCol="0" anchor="t">
            <a:spAutoFit/>
          </a:bodyPr>
          <a:p>
            <a:r>
              <a:rPr lang="en-US" altLang="zh-CN" sz="4000">
                <a:latin typeface="微软雅黑" panose="020B0503020204020204" pitchFamily="34" charset="-122"/>
                <a:ea typeface="微软雅黑" panose="020B0503020204020204" pitchFamily="34" charset="-122"/>
              </a:rPr>
              <a:t>1.</a:t>
            </a:r>
            <a:r>
              <a:rPr lang="zh-CN" altLang="en-US" sz="4000">
                <a:latin typeface="微软雅黑" panose="020B0503020204020204" pitchFamily="34" charset="-122"/>
                <a:ea typeface="微软雅黑" panose="020B0503020204020204" pitchFamily="34" charset="-122"/>
              </a:rPr>
              <a:t>将帽子由额前向脑后罩于头部。头发不外露。</a:t>
            </a:r>
            <a:endParaRPr lang="zh-CN" altLang="en-US" sz="4000">
              <a:latin typeface="微软雅黑" panose="020B0503020204020204" pitchFamily="34" charset="-122"/>
              <a:ea typeface="微软雅黑" panose="020B0503020204020204" pitchFamily="34" charset="-122"/>
            </a:endParaRPr>
          </a:p>
          <a:p>
            <a:pPr algn="l"/>
            <a:r>
              <a:rPr lang="en-US" altLang="zh-CN" sz="4000">
                <a:latin typeface="微软雅黑" panose="020B0503020204020204" pitchFamily="34" charset="-122"/>
                <a:ea typeface="微软雅黑" panose="020B0503020204020204" pitchFamily="34" charset="-122"/>
              </a:rPr>
              <a:t>2.</a:t>
            </a:r>
            <a:r>
              <a:rPr lang="zh-CN" altLang="en-US" sz="4000">
                <a:solidFill>
                  <a:schemeClr val="tx1"/>
                </a:solidFill>
                <a:latin typeface="微软雅黑" panose="020B0503020204020204" pitchFamily="34" charset="-122"/>
                <a:ea typeface="微软雅黑" panose="020B0503020204020204" pitchFamily="34" charset="-122"/>
                <a:sym typeface="+mn-ea"/>
              </a:rPr>
              <a:t>检查手套有效期及气密性。戴上手套后，将工作服袖口稍拉向手掌部固定，将手套反折部分紧套于工作服袖口。</a:t>
            </a:r>
            <a:endParaRPr lang="zh-CN" altLang="en-US" sz="4000">
              <a:solidFill>
                <a:schemeClr val="tx1"/>
              </a:solidFill>
              <a:latin typeface="微软雅黑" panose="020B0503020204020204" pitchFamily="34" charset="-122"/>
              <a:ea typeface="微软雅黑" panose="020B0503020204020204" pitchFamily="34" charset="-122"/>
              <a:sym typeface="+mn-ea"/>
            </a:endParaRPr>
          </a:p>
        </p:txBody>
      </p:sp>
      <p:sp>
        <p:nvSpPr>
          <p:cNvPr id="29699" name="Rectangle 7"/>
          <p:cNvSpPr>
            <a:spLocks noGrp="1" noChangeArrowheads="1"/>
          </p:cNvSpPr>
          <p:nvPr/>
        </p:nvSpPr>
        <p:spPr>
          <a:xfrm>
            <a:off x="1736725" y="983615"/>
            <a:ext cx="8229600" cy="925830"/>
          </a:xfrm>
          <a:prstGeom prst="rect">
            <a:avLst/>
          </a:prstGeom>
          <a:noFill/>
        </p:spPr>
        <p:txBody>
          <a:bodyPr vert="horz" lIns="91440" tIns="45720" rIns="91440" bIns="45720" rtlCol="0" anchor="ctr">
            <a:noAutofit/>
            <a:scene3d>
              <a:camera prst="orthographicFront"/>
              <a:lightRig rig="threePt" dir="t"/>
            </a:scene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6000" b="1">
                <a:solidFill>
                  <a:schemeClr val="tx1"/>
                </a:solidFill>
                <a:effectLst>
                  <a:outerShdw blurRad="38100" dist="19050" dir="2700000" algn="tl" rotWithShape="0">
                    <a:schemeClr val="dk1">
                      <a:alpha val="40000"/>
                    </a:schemeClr>
                  </a:outerShdw>
                </a:effectLst>
                <a:latin typeface="隶书" panose="02010509060101010101" charset="-122"/>
                <a:ea typeface="隶书" panose="02010509060101010101" charset="-122"/>
              </a:rPr>
              <a:t>戴帽子及手套的要点</a:t>
            </a:r>
            <a:endParaRPr lang="zh-CN" altLang="en-US" sz="6000" b="1">
              <a:solidFill>
                <a:schemeClr val="tx1"/>
              </a:solidFill>
              <a:effectLst>
                <a:outerShdw blurRad="38100" dist="19050" dir="2700000" algn="tl" rotWithShape="0">
                  <a:schemeClr val="dk1">
                    <a:alpha val="40000"/>
                  </a:schemeClr>
                </a:outerShdw>
              </a:effectLst>
              <a:latin typeface="隶书" panose="02010509060101010101" charset="-122"/>
              <a:ea typeface="隶书" panose="02010509060101010101" charset="-122"/>
            </a:endParaRPr>
          </a:p>
        </p:txBody>
      </p:sp>
      <p:pic>
        <p:nvPicPr>
          <p:cNvPr id="9" name="图片 8"/>
          <p:cNvPicPr>
            <a:picLocks noChangeAspect="1"/>
          </p:cNvPicPr>
          <p:nvPr/>
        </p:nvPicPr>
        <p:blipFill>
          <a:blip r:embed="rId2"/>
          <a:stretch>
            <a:fillRect/>
          </a:stretch>
        </p:blipFill>
        <p:spPr>
          <a:xfrm>
            <a:off x="0" y="635"/>
            <a:ext cx="1346835" cy="1148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文本框 1"/>
          <p:cNvSpPr txBox="1"/>
          <p:nvPr/>
        </p:nvSpPr>
        <p:spPr>
          <a:xfrm>
            <a:off x="1352550" y="915670"/>
            <a:ext cx="10481945" cy="3415030"/>
          </a:xfrm>
          <a:prstGeom prst="rect">
            <a:avLst/>
          </a:prstGeom>
          <a:noFill/>
        </p:spPr>
        <p:txBody>
          <a:bodyPr wrap="square" rtlCol="0" anchor="t">
            <a:spAutoFit/>
          </a:bodyPr>
          <a:p>
            <a:pPr algn="l">
              <a:lnSpc>
                <a:spcPct val="150000"/>
              </a:lnSpc>
            </a:pPr>
            <a:r>
              <a:rPr lang="zh-CN" altLang="en-US" sz="2400" b="1">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检查防护服是否合身</a:t>
            </a:r>
            <a:endParaRPr lang="zh-CN" altLang="en-US" sz="2400" b="1">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algn="l">
              <a:lnSpc>
                <a:spcPct val="150000"/>
              </a:lnSpc>
              <a:buClrTx/>
              <a:buSzTx/>
              <a:buNone/>
            </a:pPr>
            <a:r>
              <a:rPr lang="zh-CN" altLang="en-US" sz="2400">
                <a:solidFill>
                  <a:schemeClr val="tx1"/>
                </a:solidFill>
                <a:latin typeface="微软雅黑" panose="020B0503020204020204" pitchFamily="34" charset="-122"/>
                <a:ea typeface="微软雅黑" panose="020B0503020204020204" pitchFamily="34" charset="-122"/>
                <a:sym typeface="+mn-ea"/>
              </a:rPr>
              <a:t>操作者做抬手、抬腿、弯腰、下蹲等动作。检查防护服是否合身，无暴露。</a:t>
            </a:r>
            <a:endParaRPr lang="zh-CN" altLang="en-US" sz="2400">
              <a:solidFill>
                <a:schemeClr val="tx1"/>
              </a:solidFill>
              <a:latin typeface="微软雅黑" panose="020B0503020204020204" pitchFamily="34" charset="-122"/>
              <a:ea typeface="微软雅黑" panose="020B0503020204020204" pitchFamily="34" charset="-122"/>
            </a:endParaRPr>
          </a:p>
          <a:p>
            <a:pPr algn="l">
              <a:lnSpc>
                <a:spcPct val="150000"/>
              </a:lnSpc>
            </a:pPr>
            <a:endParaRPr lang="zh-CN" altLang="en-US" sz="24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algn="l">
              <a:lnSpc>
                <a:spcPct val="150000"/>
              </a:lnSpc>
            </a:pPr>
            <a:r>
              <a:rPr lang="zh-CN" altLang="en-US" sz="2400" b="1">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整体要求</a:t>
            </a:r>
            <a:endParaRPr lang="zh-CN" altLang="en-US" sz="2400" b="1">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algn="l">
              <a:lnSpc>
                <a:spcPct val="150000"/>
              </a:lnSpc>
            </a:pPr>
            <a:r>
              <a:rPr lang="zh-CN" altLang="en-US" sz="2400">
                <a:solidFill>
                  <a:schemeClr val="tx1"/>
                </a:solidFill>
                <a:latin typeface="微软雅黑" panose="020B0503020204020204" pitchFamily="34" charset="-122"/>
                <a:ea typeface="微软雅黑" panose="020B0503020204020204" pitchFamily="34" charset="-122"/>
                <a:sym typeface="+mn-ea"/>
              </a:rPr>
              <a:t>穿防护服全过程稳、准、轻、快，符合操作原则。</a:t>
            </a:r>
            <a:endParaRPr lang="zh-CN" altLang="en-US" sz="2400">
              <a:solidFill>
                <a:schemeClr val="tx1"/>
              </a:solidFill>
              <a:latin typeface="微软雅黑" panose="020B0503020204020204" pitchFamily="34" charset="-122"/>
              <a:ea typeface="微软雅黑" panose="020B0503020204020204" pitchFamily="34" charset="-122"/>
            </a:endParaRPr>
          </a:p>
          <a:p>
            <a:pPr algn="l">
              <a:lnSpc>
                <a:spcPct val="150000"/>
              </a:lnSpc>
            </a:pPr>
            <a:r>
              <a:rPr lang="zh-CN" altLang="en-US" sz="2400">
                <a:solidFill>
                  <a:schemeClr val="tx1"/>
                </a:solidFill>
                <a:latin typeface="微软雅黑" panose="020B0503020204020204" pitchFamily="34" charset="-122"/>
                <a:ea typeface="微软雅黑" panose="020B0503020204020204" pitchFamily="34" charset="-122"/>
                <a:sym typeface="+mn-ea"/>
              </a:rPr>
              <a:t>穿戴完毕应整洁无暴露。</a:t>
            </a:r>
            <a:endParaRPr lang="zh-CN" altLang="en-US" sz="2400">
              <a:solidFill>
                <a:schemeClr val="tx1"/>
              </a:solidFill>
              <a:latin typeface="微软雅黑" panose="020B0503020204020204" pitchFamily="34" charset="-122"/>
              <a:ea typeface="微软雅黑" panose="020B0503020204020204" pitchFamily="34" charset="-122"/>
              <a:sym typeface="+mn-ea"/>
            </a:endParaRPr>
          </a:p>
        </p:txBody>
      </p:sp>
      <p:sp>
        <p:nvSpPr>
          <p:cNvPr id="3" name="文本框 2"/>
          <p:cNvSpPr txBox="1"/>
          <p:nvPr/>
        </p:nvSpPr>
        <p:spPr>
          <a:xfrm>
            <a:off x="1352550" y="4710430"/>
            <a:ext cx="8637270" cy="1753235"/>
          </a:xfrm>
          <a:prstGeom prst="rect">
            <a:avLst/>
          </a:prstGeom>
          <a:noFill/>
        </p:spPr>
        <p:txBody>
          <a:bodyPr wrap="square" rtlCol="0" anchor="t">
            <a:spAutoFit/>
          </a:bodyPr>
          <a:p>
            <a:pPr marL="0" marR="0" lvl="0" indent="0" algn="l" defTabSz="914400" eaLnBrk="1" fontAlgn="base" latinLnBrk="0" hangingPunct="1">
              <a:lnSpc>
                <a:spcPct val="150000"/>
              </a:lnSpc>
              <a:spcBef>
                <a:spcPct val="0"/>
              </a:spcBef>
              <a:spcAft>
                <a:spcPct val="0"/>
              </a:spcAft>
              <a:buClrTx/>
              <a:buSzTx/>
              <a:buFontTx/>
              <a:buNone/>
              <a:defRPr/>
            </a:pPr>
            <a:r>
              <a:rPr lang="zh-CN" altLang="en-US" sz="2400" b="1" kern="0" noProof="0">
                <a:ln>
                  <a:noFill/>
                </a:ln>
                <a:solidFill>
                  <a:srgbClr val="FF0000"/>
                </a:solidFill>
                <a:effectLst/>
                <a:uLnTx/>
                <a:uFillTx/>
                <a:latin typeface="微软雅黑" panose="020B0503020204020204" pitchFamily="34" charset="-122"/>
                <a:ea typeface="微软雅黑" panose="020B0503020204020204" pitchFamily="34" charset="-122"/>
                <a:sym typeface="+mn-ea"/>
              </a:rPr>
              <a:t>注意：</a:t>
            </a:r>
            <a:r>
              <a:rPr lang="zh-CN" altLang="en-US" sz="2400" b="1" kern="0" noProof="0">
                <a:ln>
                  <a:noFill/>
                </a:ln>
                <a:solidFill>
                  <a:srgbClr val="4D4D4D"/>
                </a:solidFill>
                <a:effectLst/>
                <a:uLnTx/>
                <a:uFillTx/>
                <a:latin typeface="微软雅黑" panose="020B0503020204020204" pitchFamily="34" charset="-122"/>
                <a:ea typeface="微软雅黑" panose="020B0503020204020204" pitchFamily="34" charset="-122"/>
                <a:sym typeface="+mn-ea"/>
              </a:rPr>
              <a:t>将防护服帽子、衣袖抓在手中，穿时避免触地。</a:t>
            </a:r>
            <a:endParaRPr kumimoji="0" lang="zh-CN" altLang="en-US" sz="2400" b="1" i="0" u="none" strike="noStrike" kern="0" cap="none" spc="0" normalizeH="0" baseline="0" noProof="0">
              <a:ln>
                <a:noFill/>
              </a:ln>
              <a:solidFill>
                <a:srgbClr val="4D4D4D"/>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eaLnBrk="1" fontAlgn="base" latinLnBrk="0" hangingPunct="1">
              <a:lnSpc>
                <a:spcPct val="150000"/>
              </a:lnSpc>
              <a:spcBef>
                <a:spcPct val="0"/>
              </a:spcBef>
              <a:spcAft>
                <a:spcPct val="0"/>
              </a:spcAft>
              <a:buClrTx/>
              <a:buSzTx/>
              <a:buFontTx/>
              <a:buNone/>
              <a:defRPr/>
            </a:pPr>
            <a:r>
              <a:rPr lang="zh-CN" altLang="en-US" sz="2400" b="1" kern="0" noProof="0">
                <a:ln>
                  <a:noFill/>
                </a:ln>
                <a:solidFill>
                  <a:srgbClr val="4D4D4D"/>
                </a:solidFill>
                <a:effectLst/>
                <a:uLnTx/>
                <a:uFillTx/>
                <a:latin typeface="微软雅黑" panose="020B0503020204020204" pitchFamily="34" charset="-122"/>
                <a:ea typeface="微软雅黑" panose="020B0503020204020204" pitchFamily="34" charset="-122"/>
                <a:sym typeface="+mn-ea"/>
              </a:rPr>
              <a:t>先穿下衣，再穿上衣，将防护帽戴至头部后(防护服帽子要完全盖住一次性帽子)，将拉链拉上，密封拉链扣</a:t>
            </a:r>
            <a:endParaRPr lang="zh-CN" altLang="en-US" sz="2400" b="1"/>
          </a:p>
        </p:txBody>
      </p:sp>
      <p:pic>
        <p:nvPicPr>
          <p:cNvPr id="9" name="图片 8"/>
          <p:cNvPicPr>
            <a:picLocks noChangeAspect="1"/>
          </p:cNvPicPr>
          <p:nvPr/>
        </p:nvPicPr>
        <p:blipFill>
          <a:blip r:embed="rId2"/>
          <a:stretch>
            <a:fillRect/>
          </a:stretch>
        </p:blipFill>
        <p:spPr>
          <a:xfrm>
            <a:off x="0" y="635"/>
            <a:ext cx="1346835" cy="1148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
          <p:cNvSpPr txBox="1"/>
          <p:nvPr/>
        </p:nvSpPr>
        <p:spPr>
          <a:xfrm>
            <a:off x="2310765" y="823595"/>
            <a:ext cx="4131945" cy="659765"/>
          </a:xfrm>
          <a:prstGeom prst="rect">
            <a:avLst/>
          </a:prstGeom>
          <a:noFill/>
        </p:spPr>
        <p:txBody>
          <a:bodyPr wrap="square" lIns="45711" tIns="22856" rIns="45711" bIns="22856" rtlCol="0">
            <a:spAutoFit/>
          </a:bodyPr>
          <a:lstStyle/>
          <a:p>
            <a:pPr algn="ctr"/>
            <a:r>
              <a:rPr lang="en-US" altLang="zh-CN" sz="4000" dirty="0">
                <a:solidFill>
                  <a:schemeClr val="accent1"/>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sym typeface="Arial" panose="020B0604020202020204" pitchFamily="34" charset="0"/>
              </a:rPr>
              <a:t>2.</a:t>
            </a:r>
            <a:r>
              <a:rPr lang="zh-CN" altLang="en-US" sz="4000" dirty="0">
                <a:solidFill>
                  <a:schemeClr val="accent1"/>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sym typeface="Arial" panose="020B0604020202020204" pitchFamily="34" charset="0"/>
              </a:rPr>
              <a:t>防护服的穿脱</a:t>
            </a:r>
            <a:endParaRPr lang="zh-CN" altLang="en-US" sz="4000" b="1" dirty="0">
              <a:solidFill>
                <a:schemeClr val="accent1"/>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cs typeface="Lato Regular"/>
              <a:sym typeface="Arial" panose="020B0604020202020204" pitchFamily="34" charset="0"/>
            </a:endParaRPr>
          </a:p>
        </p:txBody>
      </p:sp>
      <p:sp>
        <p:nvSpPr>
          <p:cNvPr id="2" name="椭圆 1"/>
          <p:cNvSpPr/>
          <p:nvPr/>
        </p:nvSpPr>
        <p:spPr>
          <a:xfrm>
            <a:off x="3914140" y="1569085"/>
            <a:ext cx="1162050" cy="1000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latin typeface="微软雅黑" panose="020B0503020204020204" pitchFamily="34" charset="-122"/>
                <a:ea typeface="微软雅黑" panose="020B0503020204020204" pitchFamily="34" charset="-122"/>
              </a:rPr>
              <a:t>脱</a:t>
            </a:r>
            <a:endParaRPr lang="zh-CN" altLang="en-US" sz="3200">
              <a:latin typeface="微软雅黑" panose="020B0503020204020204" pitchFamily="34" charset="-122"/>
              <a:ea typeface="微软雅黑" panose="020B0503020204020204" pitchFamily="34" charset="-122"/>
            </a:endParaRPr>
          </a:p>
        </p:txBody>
      </p:sp>
      <p:sp>
        <p:nvSpPr>
          <p:cNvPr id="3" name="矩形 2"/>
          <p:cNvSpPr/>
          <p:nvPr/>
        </p:nvSpPr>
        <p:spPr>
          <a:xfrm>
            <a:off x="1475740" y="2743200"/>
            <a:ext cx="2562225" cy="78041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a:latin typeface="微软雅黑" panose="020B0503020204020204" pitchFamily="34" charset="-122"/>
                <a:ea typeface="微软雅黑" panose="020B0503020204020204" pitchFamily="34" charset="-122"/>
              </a:rPr>
              <a:t>手卫生</a:t>
            </a:r>
            <a:endParaRPr lang="zh-CN" altLang="en-US">
              <a:solidFill>
                <a:srgbClr val="FF0000"/>
              </a:solidFill>
              <a:latin typeface="微软雅黑" panose="020B0503020204020204" pitchFamily="34" charset="-122"/>
              <a:ea typeface="微软雅黑" panose="020B0503020204020204" pitchFamily="34" charset="-122"/>
            </a:endParaRPr>
          </a:p>
        </p:txBody>
      </p:sp>
      <p:sp>
        <p:nvSpPr>
          <p:cNvPr id="4" name="矩形 3"/>
          <p:cNvSpPr/>
          <p:nvPr/>
        </p:nvSpPr>
        <p:spPr>
          <a:xfrm>
            <a:off x="7533005" y="3890010"/>
            <a:ext cx="2903855" cy="85915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dirty="0">
                <a:solidFill>
                  <a:schemeClr val="tx1"/>
                </a:solidFill>
                <a:latin typeface="微软雅黑" panose="020B0503020204020204" pitchFamily="34" charset="-122"/>
                <a:ea typeface="微软雅黑" panose="020B0503020204020204" pitchFamily="34" charset="-122"/>
              </a:rPr>
              <a:t>手</a:t>
            </a:r>
            <a:r>
              <a:rPr lang="zh-CN" altLang="en-US" dirty="0" smtClean="0">
                <a:solidFill>
                  <a:schemeClr val="tx1"/>
                </a:solidFill>
                <a:latin typeface="微软雅黑" panose="020B0503020204020204" pitchFamily="34" charset="-122"/>
                <a:ea typeface="微软雅黑" panose="020B0503020204020204" pitchFamily="34" charset="-122"/>
              </a:rPr>
              <a:t>卫生</a:t>
            </a:r>
            <a:r>
              <a:rPr lang="zh-CN" altLang="en-US" dirty="0" smtClean="0">
                <a:solidFill>
                  <a:schemeClr val="tx1"/>
                </a:solidFill>
                <a:latin typeface="微软雅黑" panose="020B0503020204020204" pitchFamily="34" charset="-122"/>
                <a:ea typeface="微软雅黑" panose="020B0503020204020204" pitchFamily="34" charset="-122"/>
              </a:rPr>
              <a:t>、内层脱鞋</a:t>
            </a:r>
            <a:r>
              <a:rPr lang="zh-CN" altLang="en-US" dirty="0">
                <a:solidFill>
                  <a:schemeClr val="tx1"/>
                </a:solidFill>
                <a:latin typeface="微软雅黑" panose="020B0503020204020204" pitchFamily="34" charset="-122"/>
                <a:ea typeface="微软雅黑" panose="020B0503020204020204" pitchFamily="34" charset="-122"/>
              </a:rPr>
              <a:t>套</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5" name="矩形 4"/>
          <p:cNvSpPr/>
          <p:nvPr/>
        </p:nvSpPr>
        <p:spPr>
          <a:xfrm>
            <a:off x="7519670" y="2687216"/>
            <a:ext cx="2903855" cy="92847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dirty="0">
                <a:solidFill>
                  <a:schemeClr val="tx1"/>
                </a:solidFill>
                <a:latin typeface="微软雅黑" panose="020B0503020204020204" pitchFamily="34" charset="-122"/>
                <a:ea typeface="微软雅黑" panose="020B0503020204020204" pitchFamily="34" charset="-122"/>
              </a:rPr>
              <a:t>手卫生，脱</a:t>
            </a:r>
            <a:r>
              <a:rPr lang="zh-CN" altLang="en-US" dirty="0">
                <a:latin typeface="微软雅黑" panose="020B0503020204020204" pitchFamily="34" charset="-122"/>
                <a:ea typeface="微软雅黑" panose="020B0503020204020204" pitchFamily="34" charset="-122"/>
              </a:rPr>
              <a:t>去一次性防护</a:t>
            </a:r>
            <a:r>
              <a:rPr lang="zh-CN" altLang="en-US" dirty="0" smtClean="0">
                <a:latin typeface="微软雅黑" panose="020B0503020204020204" pitchFamily="34" charset="-122"/>
                <a:ea typeface="微软雅黑" panose="020B0503020204020204" pitchFamily="34" charset="-122"/>
              </a:rPr>
              <a:t>服及长防水套、外层手套</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6" name="矩形 5"/>
          <p:cNvSpPr/>
          <p:nvPr/>
        </p:nvSpPr>
        <p:spPr>
          <a:xfrm>
            <a:off x="4779645" y="2704465"/>
            <a:ext cx="2183765" cy="81915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a:latin typeface="微软雅黑" panose="020B0503020204020204" pitchFamily="34" charset="-122"/>
                <a:ea typeface="微软雅黑" panose="020B0503020204020204" pitchFamily="34" charset="-122"/>
                <a:cs typeface="微软雅黑" panose="020B0503020204020204" pitchFamily="34" charset="-122"/>
              </a:rPr>
              <a:t>脱防</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护面屏</a:t>
            </a:r>
            <a:r>
              <a:rPr lang="en-US" altLang="en-US">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护</a:t>
            </a:r>
            <a:r>
              <a:rPr lang="zh-CN" altLang="en-US">
                <a:latin typeface="微软雅黑" panose="020B0503020204020204" pitchFamily="34" charset="-122"/>
                <a:ea typeface="微软雅黑" panose="020B0503020204020204" pitchFamily="34" charset="-122"/>
                <a:cs typeface="微软雅黑" panose="020B0503020204020204" pitchFamily="34" charset="-122"/>
              </a:rPr>
              <a:t>目镜</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矩形 6"/>
          <p:cNvSpPr/>
          <p:nvPr/>
        </p:nvSpPr>
        <p:spPr>
          <a:xfrm>
            <a:off x="1475740" y="3882390"/>
            <a:ext cx="2562860" cy="6762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dirty="0">
                <a:solidFill>
                  <a:schemeClr val="tx1"/>
                </a:solidFill>
                <a:latin typeface="微软雅黑" panose="020B0503020204020204" pitchFamily="34" charset="-122"/>
                <a:ea typeface="微软雅黑" panose="020B0503020204020204" pitchFamily="34" charset="-122"/>
                <a:sym typeface="+mn-ea"/>
              </a:rPr>
              <a:t>手卫生、脱一次性帽子</a:t>
            </a:r>
            <a:endParaRPr lang="zh-CN" altLang="en-US" dirty="0">
              <a:solidFill>
                <a:schemeClr val="tx1"/>
              </a:solidFill>
              <a:latin typeface="微软雅黑" panose="020B0503020204020204" pitchFamily="34" charset="-122"/>
              <a:ea typeface="微软雅黑" panose="020B0503020204020204" pitchFamily="34" charset="-122"/>
              <a:sym typeface="+mn-ea"/>
            </a:endParaRPr>
          </a:p>
        </p:txBody>
      </p:sp>
      <p:sp>
        <p:nvSpPr>
          <p:cNvPr id="8" name="矩形 7"/>
          <p:cNvSpPr/>
          <p:nvPr/>
        </p:nvSpPr>
        <p:spPr>
          <a:xfrm>
            <a:off x="4674870" y="3863975"/>
            <a:ext cx="2328545" cy="832485"/>
          </a:xfrm>
          <a:prstGeom prst="rect">
            <a:avLst/>
          </a:prstGeom>
          <a:solidFill>
            <a:schemeClr val="accent1">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r>
              <a:rPr lang="zh-CN" altLang="en-US" dirty="0" smtClean="0">
                <a:solidFill>
                  <a:srgbClr val="FF0000"/>
                </a:solidFill>
                <a:latin typeface="微软雅黑" panose="020B0503020204020204" pitchFamily="34" charset="-122"/>
                <a:ea typeface="微软雅黑" panose="020B0503020204020204" pitchFamily="34" charset="-122"/>
                <a:sym typeface="+mn-ea"/>
              </a:rPr>
              <a:t>手卫生、脱内层手套</a:t>
            </a:r>
            <a:endParaRPr lang="zh-CN" altLang="en-US" dirty="0">
              <a:solidFill>
                <a:srgbClr val="FF0000"/>
              </a:solidFill>
              <a:latin typeface="微软雅黑" panose="020B0503020204020204" pitchFamily="34" charset="-122"/>
              <a:ea typeface="微软雅黑" panose="020B0503020204020204" pitchFamily="34" charset="-122"/>
              <a:sym typeface="+mn-ea"/>
            </a:endParaRPr>
          </a:p>
          <a:p>
            <a:endParaRPr lang="zh-CN" altLang="en-US" dirty="0">
              <a:noFill/>
              <a:latin typeface="微软雅黑" panose="020B0503020204020204" pitchFamily="34" charset="-122"/>
              <a:ea typeface="微软雅黑" panose="020B0503020204020204" pitchFamily="34" charset="-122"/>
            </a:endParaRPr>
          </a:p>
        </p:txBody>
      </p:sp>
      <p:sp>
        <p:nvSpPr>
          <p:cNvPr id="10" name="矩形 9"/>
          <p:cNvSpPr/>
          <p:nvPr/>
        </p:nvSpPr>
        <p:spPr>
          <a:xfrm>
            <a:off x="1475740" y="4933950"/>
            <a:ext cx="2562860" cy="6762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a:latin typeface="微软雅黑" panose="020B0503020204020204" pitchFamily="34" charset="-122"/>
                <a:ea typeface="微软雅黑" panose="020B0503020204020204" pitchFamily="34" charset="-122"/>
              </a:rPr>
              <a:t>手卫生、脱防护口罩</a:t>
            </a:r>
            <a:endParaRPr lang="zh-CN" altLang="en-US">
              <a:latin typeface="微软雅黑" panose="020B0503020204020204" pitchFamily="34" charset="-122"/>
              <a:ea typeface="微软雅黑" panose="020B0503020204020204" pitchFamily="34" charset="-122"/>
            </a:endParaRPr>
          </a:p>
        </p:txBody>
      </p:sp>
      <p:sp>
        <p:nvSpPr>
          <p:cNvPr id="11" name="右箭头 10"/>
          <p:cNvSpPr/>
          <p:nvPr/>
        </p:nvSpPr>
        <p:spPr>
          <a:xfrm>
            <a:off x="4299585" y="3147060"/>
            <a:ext cx="390525"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右箭头 12"/>
          <p:cNvSpPr/>
          <p:nvPr/>
        </p:nvSpPr>
        <p:spPr>
          <a:xfrm>
            <a:off x="7052945" y="3147695"/>
            <a:ext cx="390525"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下箭头 13"/>
          <p:cNvSpPr/>
          <p:nvPr/>
        </p:nvSpPr>
        <p:spPr>
          <a:xfrm>
            <a:off x="2747010" y="4580890"/>
            <a:ext cx="75565" cy="3524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下箭头 14"/>
          <p:cNvSpPr/>
          <p:nvPr/>
        </p:nvSpPr>
        <p:spPr>
          <a:xfrm>
            <a:off x="8933815" y="3615690"/>
            <a:ext cx="75565" cy="3524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左箭头 15"/>
          <p:cNvSpPr/>
          <p:nvPr/>
        </p:nvSpPr>
        <p:spPr>
          <a:xfrm>
            <a:off x="7019290" y="4244028"/>
            <a:ext cx="476250" cy="7556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左箭头 16"/>
          <p:cNvSpPr/>
          <p:nvPr/>
        </p:nvSpPr>
        <p:spPr>
          <a:xfrm>
            <a:off x="4170239" y="4253819"/>
            <a:ext cx="476250" cy="7556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右箭头 8"/>
          <p:cNvSpPr/>
          <p:nvPr/>
        </p:nvSpPr>
        <p:spPr>
          <a:xfrm>
            <a:off x="4299585" y="5233670"/>
            <a:ext cx="390525"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779645" y="4933950"/>
            <a:ext cx="2183765" cy="6762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a:solidFill>
                  <a:schemeClr val="tx1"/>
                </a:solidFill>
                <a:latin typeface="微软雅黑" panose="020B0503020204020204" pitchFamily="34" charset="-122"/>
                <a:ea typeface="微软雅黑" panose="020B0503020204020204" pitchFamily="34" charset="-122"/>
              </a:rPr>
              <a:t>手卫生、戴医用外科口罩</a:t>
            </a:r>
            <a:endParaRPr lang="zh-CN" altLang="en-US">
              <a:solidFill>
                <a:schemeClr val="tx1"/>
              </a:solidFill>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1"/>
          <a:stretch>
            <a:fillRect/>
          </a:stretch>
        </p:blipFill>
        <p:spPr>
          <a:xfrm>
            <a:off x="0" y="635"/>
            <a:ext cx="1346835" cy="1148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265680" y="1870710"/>
            <a:ext cx="5325110" cy="583565"/>
          </a:xfrm>
          <a:prstGeom prst="rect">
            <a:avLst/>
          </a:prstGeom>
          <a:noFill/>
        </p:spPr>
        <p:txBody>
          <a:bodyPr wrap="square" rtlCol="0">
            <a:spAutoFit/>
          </a:bodyPr>
          <a:lstStyle/>
          <a:p>
            <a:pPr algn="ctr"/>
            <a:r>
              <a:rPr lang="zh-CN" altLang="en-US" sz="3200" dirty="0">
                <a:solidFill>
                  <a:srgbClr val="00B0F0"/>
                </a:solidFill>
                <a:latin typeface="Arial" panose="020B0604020202020204" pitchFamily="34" charset="0"/>
                <a:ea typeface="微软雅黑" panose="020B0503020204020204" pitchFamily="34" charset="-122"/>
                <a:sym typeface="Arial" panose="020B0604020202020204" pitchFamily="34" charset="0"/>
              </a:rPr>
              <a:t>大规模核酸筛查－混采</a:t>
            </a:r>
            <a:endParaRPr lang="zh-CN" altLang="en-US" sz="3200" dirty="0">
              <a:solidFill>
                <a:srgbClr val="00B0F0"/>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文本框 1"/>
          <p:cNvSpPr txBox="1"/>
          <p:nvPr/>
        </p:nvSpPr>
        <p:spPr>
          <a:xfrm>
            <a:off x="2936240" y="968375"/>
            <a:ext cx="6019800" cy="706755"/>
          </a:xfrm>
          <a:prstGeom prst="rect">
            <a:avLst/>
          </a:prstGeom>
          <a:noFill/>
        </p:spPr>
        <p:txBody>
          <a:bodyPr wrap="square" rtlCol="0" anchor="t">
            <a:spAutoFit/>
          </a:bodyPr>
          <a:p>
            <a:r>
              <a:rPr lang="en-US" altLang="zh-CN" sz="4000" b="1" dirty="0">
                <a:solidFill>
                  <a:srgbClr val="FF0000"/>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sym typeface="Arial" panose="020B0604020202020204" pitchFamily="34" charset="0"/>
              </a:rPr>
              <a:t>01</a:t>
            </a:r>
            <a:r>
              <a:rPr lang="zh-CN" altLang="en-US" sz="3600" dirty="0">
                <a:solidFill>
                  <a:srgbClr val="FF0000"/>
                </a:solidFill>
                <a:latin typeface="Arial" panose="020B0604020202020204" pitchFamily="34" charset="0"/>
                <a:ea typeface="微软雅黑" panose="020B0503020204020204" pitchFamily="34" charset="-122"/>
                <a:sym typeface="Arial" panose="020B0604020202020204" pitchFamily="34" charset="0"/>
              </a:rPr>
              <a:t>如何运用粤核酸小程序</a:t>
            </a:r>
            <a:endParaRPr lang="zh-CN" altLang="en-US" sz="3600" dirty="0">
              <a:solidFill>
                <a:srgbClr val="FF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文本框 2"/>
          <p:cNvSpPr txBox="1"/>
          <p:nvPr/>
        </p:nvSpPr>
        <p:spPr>
          <a:xfrm>
            <a:off x="7326630" y="2644775"/>
            <a:ext cx="3065145" cy="1568450"/>
          </a:xfrm>
          <a:prstGeom prst="rect">
            <a:avLst/>
          </a:prstGeom>
          <a:noFill/>
        </p:spPr>
        <p:txBody>
          <a:bodyPr wrap="square" rtlCol="0">
            <a:spAutoFit/>
          </a:bodyPr>
          <a:p>
            <a:r>
              <a:rPr lang="zh-CN" altLang="en-US" sz="2400">
                <a:latin typeface="微软雅黑" panose="020B0503020204020204" pitchFamily="34" charset="-122"/>
                <a:ea typeface="微软雅黑" panose="020B0503020204020204" pitchFamily="34" charset="-122"/>
                <a:cs typeface="微软雅黑" panose="020B0503020204020204" pitchFamily="34" charset="-122"/>
              </a:rPr>
              <a:t>打开微信</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扫一扫</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广东省新冠病毒检测信息系统小程序的葵花码：粤核酸</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3</a:t>
            </a:r>
            <a:endParaRPr lang="en-US" altLang="zh-CN" sz="24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descr="3e1049aac826a7889a153f509598740"/>
          <p:cNvPicPr>
            <a:picLocks noChangeAspect="1"/>
          </p:cNvPicPr>
          <p:nvPr/>
        </p:nvPicPr>
        <p:blipFill>
          <a:blip r:embed="rId1"/>
          <a:stretch>
            <a:fillRect/>
          </a:stretch>
        </p:blipFill>
        <p:spPr>
          <a:xfrm>
            <a:off x="1226820" y="2541905"/>
            <a:ext cx="4963160" cy="3862070"/>
          </a:xfrm>
          <a:prstGeom prst="rect">
            <a:avLst/>
          </a:prstGeom>
        </p:spPr>
      </p:pic>
      <p:pic>
        <p:nvPicPr>
          <p:cNvPr id="6" name="图片 5"/>
          <p:cNvPicPr>
            <a:picLocks noChangeAspect="1"/>
          </p:cNvPicPr>
          <p:nvPr/>
        </p:nvPicPr>
        <p:blipFill>
          <a:blip r:embed="rId2"/>
          <a:stretch>
            <a:fillRect/>
          </a:stretch>
        </p:blipFill>
        <p:spPr>
          <a:xfrm>
            <a:off x="0" y="635"/>
            <a:ext cx="1346835" cy="1148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3" name="文本框 2"/>
          <p:cNvSpPr txBox="1"/>
          <p:nvPr/>
        </p:nvSpPr>
        <p:spPr>
          <a:xfrm>
            <a:off x="1606550" y="944880"/>
            <a:ext cx="7877175" cy="3415030"/>
          </a:xfrm>
          <a:prstGeom prst="rect">
            <a:avLst/>
          </a:prstGeom>
          <a:noFill/>
        </p:spPr>
        <p:txBody>
          <a:bodyPr wrap="square" rtlCol="0" anchor="t">
            <a:spAutoFit/>
          </a:bodyPr>
          <a:p>
            <a:pPr algn="l">
              <a:lnSpc>
                <a:spcPct val="200000"/>
              </a:lnSpc>
              <a:buClrTx/>
              <a:buSzTx/>
              <a:buNone/>
            </a:pPr>
            <a:r>
              <a:rPr lang="zh-CN" altLang="en-US" sz="3600" b="1">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整体要求</a:t>
            </a:r>
            <a:endParaRPr lang="zh-CN" altLang="en-US" sz="3600" b="1">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algn="l">
              <a:lnSpc>
                <a:spcPct val="200000"/>
              </a:lnSpc>
              <a:buClrTx/>
              <a:buSzTx/>
              <a:buNone/>
            </a:pPr>
            <a:r>
              <a:rPr lang="zh-CN" altLang="en-US" sz="24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脱防护服时，操作规范，步骤娴熟，动作轻柔。确保没有未穿戴个人防护用品的人员在场，以免造成对他人及周围环境的污染。</a:t>
            </a:r>
            <a:endParaRPr lang="zh-CN" altLang="en-US" sz="24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endParaRPr>
          </a:p>
        </p:txBody>
      </p:sp>
      <p:pic>
        <p:nvPicPr>
          <p:cNvPr id="9" name="图片 8"/>
          <p:cNvPicPr>
            <a:picLocks noChangeAspect="1"/>
          </p:cNvPicPr>
          <p:nvPr/>
        </p:nvPicPr>
        <p:blipFill>
          <a:blip r:embed="rId2"/>
          <a:stretch>
            <a:fillRect/>
          </a:stretch>
        </p:blipFill>
        <p:spPr>
          <a:xfrm>
            <a:off x="0" y="635"/>
            <a:ext cx="1346835" cy="1148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4" name="TextBox 2"/>
          <p:cNvSpPr txBox="1"/>
          <p:nvPr/>
        </p:nvSpPr>
        <p:spPr>
          <a:xfrm>
            <a:off x="1974850" y="1368425"/>
            <a:ext cx="1915160" cy="598170"/>
          </a:xfrm>
          <a:prstGeom prst="rect">
            <a:avLst/>
          </a:prstGeom>
          <a:noFill/>
        </p:spPr>
        <p:txBody>
          <a:bodyPr wrap="square" lIns="45711" tIns="22856" rIns="45711" bIns="22856" rtlCol="0">
            <a:spAutoFit/>
          </a:bodyPr>
          <a:lstStyle/>
          <a:p>
            <a:pPr algn="ctr"/>
            <a:r>
              <a:rPr lang="zh-CN" altLang="en-US" sz="3600" dirty="0">
                <a:solidFill>
                  <a:schemeClr val="tx1"/>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sym typeface="Arial" panose="020B0604020202020204" pitchFamily="34" charset="0"/>
              </a:rPr>
              <a:t>概念：</a:t>
            </a:r>
            <a:endParaRPr lang="zh-CN" altLang="en-US" sz="3600" b="1" dirty="0">
              <a:solidFill>
                <a:schemeClr val="tx1"/>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cs typeface="Lato Regular"/>
              <a:sym typeface="Arial" panose="020B0604020202020204" pitchFamily="34" charset="0"/>
            </a:endParaRPr>
          </a:p>
        </p:txBody>
      </p:sp>
      <p:sp>
        <p:nvSpPr>
          <p:cNvPr id="2" name="文本框 1"/>
          <p:cNvSpPr txBox="1"/>
          <p:nvPr/>
        </p:nvSpPr>
        <p:spPr>
          <a:xfrm>
            <a:off x="2214880" y="1966595"/>
            <a:ext cx="4323080" cy="3784600"/>
          </a:xfrm>
          <a:prstGeom prst="rect">
            <a:avLst/>
          </a:prstGeom>
          <a:noFill/>
        </p:spPr>
        <p:txBody>
          <a:bodyPr wrap="square" rtlCol="0" anchor="t">
            <a:spAutoFit/>
          </a:bodyPr>
          <a:p>
            <a:pPr fontAlgn="auto">
              <a:lnSpc>
                <a:spcPct val="200000"/>
              </a:lnSpc>
            </a:pPr>
            <a:r>
              <a:rPr lang="zh-CN" altLang="en-US" sz="2400" b="1">
                <a:latin typeface="微软雅黑" panose="020B0503020204020204" pitchFamily="34" charset="-122"/>
                <a:ea typeface="微软雅黑" panose="020B0503020204020204" pitchFamily="34" charset="-122"/>
              </a:rPr>
              <a:t>鼻咽拭子标本：</a:t>
            </a:r>
            <a:r>
              <a:rPr lang="zh-CN" altLang="en-US" sz="2400">
                <a:latin typeface="微软雅黑" panose="020B0503020204020204" pitchFamily="34" charset="-122"/>
                <a:ea typeface="微软雅黑" panose="020B0503020204020204" pitchFamily="34" charset="-122"/>
              </a:rPr>
              <a:t>实际上就是指用专门的无菌拭子采集患者鼻咽部的分泌物，一般用于病毒核酸、病毒抗原、细菌培养等检测。</a:t>
            </a:r>
            <a:endParaRPr lang="zh-CN" altLang="en-US" sz="240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a:stretch>
            <a:fillRect/>
          </a:stretch>
        </p:blipFill>
        <p:spPr>
          <a:xfrm>
            <a:off x="7713345" y="-635"/>
            <a:ext cx="4486275" cy="6834505"/>
          </a:xfrm>
          <a:prstGeom prst="rect">
            <a:avLst/>
          </a:prstGeom>
        </p:spPr>
      </p:pic>
      <p:sp>
        <p:nvSpPr>
          <p:cNvPr id="3" name="TextBox 2"/>
          <p:cNvSpPr txBox="1"/>
          <p:nvPr/>
        </p:nvSpPr>
        <p:spPr>
          <a:xfrm>
            <a:off x="2548890" y="535940"/>
            <a:ext cx="4674235" cy="659765"/>
          </a:xfrm>
          <a:prstGeom prst="rect">
            <a:avLst/>
          </a:prstGeom>
          <a:noFill/>
        </p:spPr>
        <p:txBody>
          <a:bodyPr wrap="square" lIns="45711" tIns="22856" rIns="45711" bIns="22856" rtlCol="0">
            <a:spAutoFit/>
          </a:bodyPr>
          <a:p>
            <a:pPr algn="ctr"/>
            <a:r>
              <a:rPr lang="en-US" altLang="zh-CN" sz="4000" dirty="0">
                <a:solidFill>
                  <a:schemeClr val="accent1"/>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sym typeface="Arial" panose="020B0604020202020204" pitchFamily="34" charset="0"/>
              </a:rPr>
              <a:t>3.</a:t>
            </a:r>
            <a:r>
              <a:rPr lang="zh-CN" altLang="en-US" sz="4000" dirty="0">
                <a:solidFill>
                  <a:schemeClr val="accent1"/>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sym typeface="Arial" panose="020B0604020202020204" pitchFamily="34" charset="0"/>
              </a:rPr>
              <a:t>鼻、</a:t>
            </a:r>
            <a:r>
              <a:rPr lang="zh-CN" altLang="en-US" sz="4000" dirty="0">
                <a:solidFill>
                  <a:srgbClr val="FF0000"/>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sym typeface="Arial" panose="020B0604020202020204" pitchFamily="34" charset="0"/>
              </a:rPr>
              <a:t>咽</a:t>
            </a:r>
            <a:r>
              <a:rPr lang="zh-CN" altLang="en-US" sz="4000" dirty="0">
                <a:solidFill>
                  <a:schemeClr val="accent1"/>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sym typeface="Arial" panose="020B0604020202020204" pitchFamily="34" charset="0"/>
              </a:rPr>
              <a:t>拭子采样</a:t>
            </a:r>
            <a:endParaRPr lang="zh-CN" altLang="en-US" sz="4000" b="1" dirty="0">
              <a:solidFill>
                <a:schemeClr val="accent1"/>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cs typeface="Lato Regular"/>
              <a:sym typeface="Arial" panose="020B0604020202020204" pitchFamily="34" charset="0"/>
            </a:endParaRPr>
          </a:p>
        </p:txBody>
      </p:sp>
      <p:pic>
        <p:nvPicPr>
          <p:cNvPr id="9" name="图片 8"/>
          <p:cNvPicPr>
            <a:picLocks noChangeAspect="1"/>
          </p:cNvPicPr>
          <p:nvPr/>
        </p:nvPicPr>
        <p:blipFill>
          <a:blip r:embed="rId3"/>
          <a:stretch>
            <a:fillRect/>
          </a:stretch>
        </p:blipFill>
        <p:spPr>
          <a:xfrm>
            <a:off x="0" y="635"/>
            <a:ext cx="1346835" cy="1148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文本框 1"/>
          <p:cNvSpPr txBox="1"/>
          <p:nvPr/>
        </p:nvSpPr>
        <p:spPr>
          <a:xfrm>
            <a:off x="2146935" y="1582420"/>
            <a:ext cx="9734550" cy="4554220"/>
          </a:xfrm>
          <a:prstGeom prst="rect">
            <a:avLst/>
          </a:prstGeom>
          <a:noFill/>
        </p:spPr>
        <p:txBody>
          <a:bodyPr wrap="square" rtlCol="0" anchor="t">
            <a:spAutoFit/>
          </a:bodyPr>
          <a:p>
            <a:r>
              <a:rPr lang="zh-CN" altLang="en-US" sz="3200" b="1">
                <a:latin typeface="微软雅黑" panose="020B0503020204020204" pitchFamily="34" charset="-122"/>
                <a:ea typeface="微软雅黑" panose="020B0503020204020204" pitchFamily="34" charset="-122"/>
                <a:cs typeface="微软雅黑" panose="020B0503020204020204" pitchFamily="34" charset="-122"/>
              </a:rPr>
              <a:t>咽拭子与鼻拭子比较</a:t>
            </a:r>
            <a:endParaRPr lang="zh-CN" altLang="en-US" sz="3200" b="1">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800">
                <a:latin typeface="微软雅黑" panose="020B0503020204020204" pitchFamily="34" charset="-122"/>
                <a:ea typeface="微软雅黑" panose="020B0503020204020204" pitchFamily="34" charset="-122"/>
                <a:cs typeface="微软雅黑" panose="020B0503020204020204" pitchFamily="34" charset="-122"/>
              </a:rPr>
              <a:t>咽拭子的标本采集                                鼻拭子的标本采集 </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8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优点:</a:t>
            </a:r>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操作简便</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，实用                        优点:可</a:t>
            </a:r>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不直接暴露</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于口腔分</a:t>
            </a:r>
            <a:r>
              <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mn-ea"/>
              </a:rPr>
              <a:t>泌物 。</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8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缺点:采样时站在患者正对面，           </a:t>
            </a:r>
            <a:r>
              <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mn-ea"/>
              </a:rPr>
              <a:t>缺点:采集</a:t>
            </a:r>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舒适度不高</a:t>
            </a:r>
            <a:r>
              <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mn-ea"/>
              </a:rPr>
              <a:t>，受采者</a:t>
            </a:r>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不</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8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       暴露于病毒的</a:t>
            </a:r>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风险高</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 。                      </a:t>
            </a:r>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易</a:t>
            </a:r>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配合</a:t>
            </a:r>
            <a:r>
              <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mn-ea"/>
              </a:rPr>
              <a:t>，采样部位不好掌握。</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800"/>
              </a:lnSpc>
            </a:pP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800"/>
              </a:lnSpc>
            </a:pPr>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8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2"/>
          <a:stretch>
            <a:fillRect/>
          </a:stretch>
        </p:blipFill>
        <p:spPr>
          <a:xfrm>
            <a:off x="0" y="635"/>
            <a:ext cx="1346835" cy="1148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文本框 1"/>
          <p:cNvSpPr txBox="1"/>
          <p:nvPr/>
        </p:nvSpPr>
        <p:spPr>
          <a:xfrm>
            <a:off x="1659255" y="1507490"/>
            <a:ext cx="10207625" cy="4123055"/>
          </a:xfrm>
          <a:prstGeom prst="rect">
            <a:avLst/>
          </a:prstGeom>
          <a:noFill/>
        </p:spPr>
        <p:txBody>
          <a:bodyPr wrap="square" rtlCol="0" anchor="t">
            <a:spAutoFit/>
          </a:bodyPr>
          <a:p>
            <a:r>
              <a:rPr lang="en-US" altLang="zh-CN" sz="32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3200" b="1">
                <a:latin typeface="微软雅黑" panose="020B0503020204020204" pitchFamily="34" charset="-122"/>
                <a:ea typeface="微软雅黑" panose="020B0503020204020204" pitchFamily="34" charset="-122"/>
                <a:cs typeface="微软雅黑" panose="020B0503020204020204" pitchFamily="34" charset="-122"/>
              </a:rPr>
              <a:t>评估</a:t>
            </a:r>
            <a:endParaRPr lang="zh-CN" altLang="en-US" sz="2800" b="1">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600"/>
              </a:lnSpc>
            </a:pP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01                                                                  02 </a:t>
            </a:r>
            <a:endParaRPr lang="zh-CN" altLang="en-US" sz="2800" b="1">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600"/>
              </a:lnSpc>
            </a:pPr>
            <a:r>
              <a:rPr lang="zh-CN" altLang="en-US" sz="2800">
                <a:latin typeface="微软雅黑" panose="020B0503020204020204" pitchFamily="34" charset="-122"/>
                <a:ea typeface="微软雅黑" panose="020B0503020204020204" pitchFamily="34" charset="-122"/>
                <a:cs typeface="微软雅黑" panose="020B0503020204020204" pitchFamily="34" charset="-122"/>
              </a:rPr>
              <a:t>受检者评估                                              环境评估 </a:t>
            </a:r>
            <a:endParaRPr lang="zh-CN" altLang="en-US" sz="28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6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核对受检者的个人信息，如:姓名，    环境整洁，宽敞明亮，光线充足 </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6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性别，年龄等。                                严控人员密度，落实一米线间隔要求 </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6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了解受检者病情，</a:t>
            </a:r>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鼻腔有无鼻中隔          </a:t>
            </a:r>
            <a:endPar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600"/>
              </a:lnSpc>
            </a:pPr>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弯曲和鼻腔黏膜有无出血</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等情况。</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6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向受检者解释，取得合作</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2"/>
          <a:stretch>
            <a:fillRect/>
          </a:stretch>
        </p:blipFill>
        <p:spPr>
          <a:xfrm>
            <a:off x="0" y="635"/>
            <a:ext cx="1346835" cy="1148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文本框 1"/>
          <p:cNvSpPr txBox="1"/>
          <p:nvPr/>
        </p:nvSpPr>
        <p:spPr>
          <a:xfrm>
            <a:off x="2345690" y="705485"/>
            <a:ext cx="4835525" cy="5446395"/>
          </a:xfrm>
          <a:prstGeom prst="rect">
            <a:avLst/>
          </a:prstGeom>
          <a:noFill/>
        </p:spPr>
        <p:txBody>
          <a:bodyPr wrap="square" rtlCol="0" anchor="t">
            <a:spAutoFit/>
          </a:bodyPr>
          <a:p>
            <a:r>
              <a:rPr lang="zh-CN" altLang="en-US" sz="3200" b="1">
                <a:latin typeface="微软雅黑" panose="020B0503020204020204" pitchFamily="34" charset="-122"/>
                <a:ea typeface="微软雅黑" panose="020B0503020204020204" pitchFamily="34" charset="-122"/>
                <a:cs typeface="微软雅黑" panose="020B0503020204020204" pitchFamily="34" charset="-122"/>
              </a:rPr>
              <a:t>口咽拭子的采集</a:t>
            </a:r>
            <a:endParaRPr lang="zh-CN" altLang="en-US" sz="3200" b="1">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200000"/>
              </a:lnSpc>
            </a:pPr>
            <a:r>
              <a:rPr lang="zh-CN" altLang="en-US" sz="2800">
                <a:latin typeface="微软雅黑" panose="020B0503020204020204" pitchFamily="34" charset="-122"/>
                <a:ea typeface="微软雅黑" panose="020B0503020204020204" pitchFamily="34" charset="-122"/>
                <a:cs typeface="微软雅黑" panose="020B0503020204020204" pitchFamily="34" charset="-122"/>
              </a:rPr>
              <a:t>口咽采集方法：</a:t>
            </a:r>
            <a:endParaRPr lang="zh-CN" altLang="en-US" sz="28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200000"/>
              </a:lnSpc>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 被采集人员头部微仰，嘴张大，发“啊”音，露出两侧扁桃体，采集人员将拭子越过被采集人员舌根，</a:t>
            </a:r>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在两侧咽扁桃体稍微用力来回左右各擦拭3次，然后在咽后壁擦拭3次。</a:t>
            </a:r>
            <a:endPar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7" name="图片 36" descr="854e94ae1a044889bf39bc5ac99577c6"/>
          <p:cNvPicPr>
            <a:picLocks noChangeAspect="1"/>
          </p:cNvPicPr>
          <p:nvPr>
            <p:custDataLst>
              <p:tags r:id="rId2"/>
            </p:custDataLst>
          </p:nvPr>
        </p:nvPicPr>
        <p:blipFill>
          <a:blip r:embed="rId3"/>
          <a:stretch>
            <a:fillRect/>
          </a:stretch>
        </p:blipFill>
        <p:spPr>
          <a:xfrm>
            <a:off x="7508240" y="2146935"/>
            <a:ext cx="4689475" cy="4678680"/>
          </a:xfrm>
          <a:prstGeom prst="rect">
            <a:avLst/>
          </a:prstGeom>
        </p:spPr>
      </p:pic>
      <p:pic>
        <p:nvPicPr>
          <p:cNvPr id="3" name="图片 2" descr="微信图片_20220520180304"/>
          <p:cNvPicPr>
            <a:picLocks noChangeAspect="1"/>
          </p:cNvPicPr>
          <p:nvPr/>
        </p:nvPicPr>
        <p:blipFill>
          <a:blip r:embed="rId4"/>
          <a:stretch>
            <a:fillRect/>
          </a:stretch>
        </p:blipFill>
        <p:spPr>
          <a:xfrm>
            <a:off x="7508240" y="-635"/>
            <a:ext cx="4622165" cy="2482215"/>
          </a:xfrm>
          <a:prstGeom prst="rect">
            <a:avLst/>
          </a:prstGeom>
        </p:spPr>
      </p:pic>
      <p:pic>
        <p:nvPicPr>
          <p:cNvPr id="6" name="图片 5"/>
          <p:cNvPicPr>
            <a:picLocks noChangeAspect="1"/>
          </p:cNvPicPr>
          <p:nvPr/>
        </p:nvPicPr>
        <p:blipFill>
          <a:blip r:embed="rId5"/>
          <a:stretch>
            <a:fillRect/>
          </a:stretch>
        </p:blipFill>
        <p:spPr>
          <a:xfrm>
            <a:off x="0" y="635"/>
            <a:ext cx="1066800" cy="1148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文本框 1"/>
          <p:cNvSpPr txBox="1"/>
          <p:nvPr/>
        </p:nvSpPr>
        <p:spPr>
          <a:xfrm>
            <a:off x="1995170" y="686435"/>
            <a:ext cx="4804410" cy="5354320"/>
          </a:xfrm>
          <a:prstGeom prst="rect">
            <a:avLst/>
          </a:prstGeom>
          <a:noFill/>
        </p:spPr>
        <p:txBody>
          <a:bodyPr wrap="square" rtlCol="0" anchor="t">
            <a:spAutoFit/>
          </a:bodyPr>
          <a:p>
            <a:pPr fontAlgn="auto">
              <a:lnSpc>
                <a:spcPct val="150000"/>
              </a:lnSpc>
            </a:pPr>
            <a:r>
              <a:rPr lang="zh-CN" altLang="en-US" sz="3200" b="1">
                <a:latin typeface="微软雅黑" panose="020B0503020204020204" pitchFamily="34" charset="-122"/>
                <a:ea typeface="微软雅黑" panose="020B0503020204020204" pitchFamily="34" charset="-122"/>
                <a:cs typeface="微软雅黑" panose="020B0503020204020204" pitchFamily="34" charset="-122"/>
              </a:rPr>
              <a:t>鼻拭子的采集</a:t>
            </a:r>
            <a:endParaRPr lang="zh-CN" altLang="en-US" sz="3200" b="1">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2800">
                <a:latin typeface="微软雅黑" panose="020B0503020204020204" pitchFamily="34" charset="-122"/>
                <a:ea typeface="微软雅黑" panose="020B0503020204020204" pitchFamily="34" charset="-122"/>
                <a:cs typeface="微软雅黑" panose="020B0503020204020204" pitchFamily="34" charset="-122"/>
              </a:rPr>
              <a:t>鼻咽采集方法：</a:t>
            </a:r>
            <a:endParaRPr lang="zh-CN" altLang="en-US" sz="28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受检者呈坐位，摘下口罩至唇部被采集人员头部微仰，一手轻扶被采集人头部，一手持拭子贴鼻孔进入，沿下鼻道的底部向后缓缓深入(以</a:t>
            </a:r>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垂直面部方向</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插入鼻道)，直至感觉“触壁感”，将拭子</a:t>
            </a:r>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停留10秒后缓慢旋转三圈取出。</a:t>
            </a:r>
            <a:endPar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descr="C:\Users\Administrator\Pictures\Saved Pictures\src=http___inews.gtimg.com_newsapp_bt_0_11712038400_1000.jpg&amp;refer=http___inews.gtimg.jpgsrc=http___inews.gtimg.com_newsapp_bt_0_11712038400_1000.jpg&amp;refer=http___inews.gtimg"/>
          <p:cNvPicPr>
            <a:picLocks noChangeAspect="1"/>
          </p:cNvPicPr>
          <p:nvPr>
            <p:custDataLst>
              <p:tags r:id="rId2"/>
            </p:custDataLst>
          </p:nvPr>
        </p:nvPicPr>
        <p:blipFill>
          <a:blip r:embed="rId3"/>
          <a:srcRect l="277" r="4437" b="-1565"/>
          <a:stretch>
            <a:fillRect/>
          </a:stretch>
        </p:blipFill>
        <p:spPr>
          <a:xfrm>
            <a:off x="6913245" y="816610"/>
            <a:ext cx="5291455" cy="3355975"/>
          </a:xfrm>
          <a:prstGeom prst="rect">
            <a:avLst/>
          </a:prstGeom>
        </p:spPr>
      </p:pic>
      <p:pic>
        <p:nvPicPr>
          <p:cNvPr id="4" name="图片 3" descr="u=1526228269,2045956317&amp;fm=26&amp;gp=0"/>
          <p:cNvPicPr>
            <a:picLocks noChangeAspect="1"/>
          </p:cNvPicPr>
          <p:nvPr/>
        </p:nvPicPr>
        <p:blipFill>
          <a:blip r:embed="rId4"/>
          <a:stretch>
            <a:fillRect/>
          </a:stretch>
        </p:blipFill>
        <p:spPr>
          <a:xfrm>
            <a:off x="6913245" y="4172585"/>
            <a:ext cx="5290820" cy="2704465"/>
          </a:xfrm>
          <a:prstGeom prst="rect">
            <a:avLst/>
          </a:prstGeom>
        </p:spPr>
      </p:pic>
      <p:pic>
        <p:nvPicPr>
          <p:cNvPr id="9" name="图片 8"/>
          <p:cNvPicPr>
            <a:picLocks noChangeAspect="1"/>
          </p:cNvPicPr>
          <p:nvPr/>
        </p:nvPicPr>
        <p:blipFill>
          <a:blip r:embed="rId5"/>
          <a:stretch>
            <a:fillRect/>
          </a:stretch>
        </p:blipFill>
        <p:spPr>
          <a:xfrm>
            <a:off x="0" y="635"/>
            <a:ext cx="1346835" cy="1148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3" name="文本框 2"/>
          <p:cNvSpPr txBox="1"/>
          <p:nvPr/>
        </p:nvSpPr>
        <p:spPr>
          <a:xfrm>
            <a:off x="1894205" y="278765"/>
            <a:ext cx="5562600" cy="6559550"/>
          </a:xfrm>
          <a:prstGeom prst="rect">
            <a:avLst/>
          </a:prstGeom>
          <a:noFill/>
        </p:spPr>
        <p:txBody>
          <a:bodyPr wrap="square" rtlCol="0" anchor="t">
            <a:spAutoFit/>
          </a:bodyPr>
          <a:p>
            <a:r>
              <a:rPr lang="en-US" altLang="zh-CN" sz="32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3200" b="1">
                <a:latin typeface="微软雅黑" panose="020B0503020204020204" pitchFamily="34" charset="-122"/>
                <a:ea typeface="微软雅黑" panose="020B0503020204020204" pitchFamily="34" charset="-122"/>
                <a:cs typeface="微软雅黑" panose="020B0503020204020204" pitchFamily="34" charset="-122"/>
              </a:rPr>
              <a:t>标本处置</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4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1.操作完毕后，将拭子头置于管内，拭子</a:t>
            </a:r>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折断点</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置于管口中，稍用力折断使拭子头落入采集管的液体中，弃去折断后的拭子管，</a:t>
            </a:r>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旋紧</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管盖。</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4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2.装入透明密封袋(一层容器)，75%酒精喷洒外部，封口。</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4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3.将密封袋装入二层容器，75%酒精喷洒消毒，旋紧盖子。</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4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4.将二层容器放入具有“</a:t>
            </a:r>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生物危害</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”标识的转运箱。</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4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5.二层容器和转运箱之间应当放置</a:t>
            </a:r>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降温冰袋</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4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6.应固定在转运箱内，保持标本</a:t>
            </a:r>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直立</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内容占位符 4" descr="微信图片_20210621175911"/>
          <p:cNvPicPr>
            <a:picLocks noChangeAspect="1"/>
          </p:cNvPicPr>
          <p:nvPr>
            <p:ph sz="half" idx="2"/>
          </p:nvPr>
        </p:nvPicPr>
        <p:blipFill>
          <a:blip r:embed="rId2"/>
          <a:stretch>
            <a:fillRect/>
          </a:stretch>
        </p:blipFill>
        <p:spPr>
          <a:xfrm>
            <a:off x="7458075" y="2416175"/>
            <a:ext cx="4795520" cy="2333625"/>
          </a:xfrm>
          <a:prstGeom prst="rect">
            <a:avLst/>
          </a:prstGeom>
        </p:spPr>
      </p:pic>
      <p:pic>
        <p:nvPicPr>
          <p:cNvPr id="6" name="图片 5" descr="微信图片_20210621175902"/>
          <p:cNvPicPr>
            <a:picLocks noChangeAspect="1"/>
          </p:cNvPicPr>
          <p:nvPr/>
        </p:nvPicPr>
        <p:blipFill>
          <a:blip r:embed="rId3"/>
          <a:stretch>
            <a:fillRect/>
          </a:stretch>
        </p:blipFill>
        <p:spPr>
          <a:xfrm>
            <a:off x="7456805" y="4597400"/>
            <a:ext cx="4796790" cy="2240915"/>
          </a:xfrm>
          <a:prstGeom prst="rect">
            <a:avLst/>
          </a:prstGeom>
        </p:spPr>
      </p:pic>
      <p:pic>
        <p:nvPicPr>
          <p:cNvPr id="2" name="图片 1" descr="5"/>
          <p:cNvPicPr>
            <a:picLocks noChangeAspect="1"/>
          </p:cNvPicPr>
          <p:nvPr/>
        </p:nvPicPr>
        <p:blipFill>
          <a:blip r:embed="rId4"/>
          <a:stretch>
            <a:fillRect/>
          </a:stretch>
        </p:blipFill>
        <p:spPr>
          <a:xfrm rot="16200000">
            <a:off x="8647430" y="-1189990"/>
            <a:ext cx="2416810" cy="4796790"/>
          </a:xfrm>
          <a:prstGeom prst="rect">
            <a:avLst/>
          </a:prstGeom>
        </p:spPr>
      </p:pic>
      <p:pic>
        <p:nvPicPr>
          <p:cNvPr id="9" name="图片 8"/>
          <p:cNvPicPr>
            <a:picLocks noChangeAspect="1"/>
          </p:cNvPicPr>
          <p:nvPr/>
        </p:nvPicPr>
        <p:blipFill>
          <a:blip r:embed="rId5"/>
          <a:stretch>
            <a:fillRect/>
          </a:stretch>
        </p:blipFill>
        <p:spPr>
          <a:xfrm>
            <a:off x="0" y="635"/>
            <a:ext cx="1346835" cy="1148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146300" y="535940"/>
            <a:ext cx="5102225" cy="4030980"/>
          </a:xfrm>
          <a:prstGeom prst="rect">
            <a:avLst/>
          </a:prstGeom>
          <a:noFill/>
        </p:spPr>
        <p:txBody>
          <a:bodyPr wrap="square" rtlCol="0" anchor="t">
            <a:spAutoFit/>
          </a:bodyPr>
          <a:p>
            <a:pPr fontAlgn="auto">
              <a:lnSpc>
                <a:spcPct val="200000"/>
              </a:lnSpc>
            </a:pPr>
            <a:r>
              <a:rPr lang="zh-CN" altLang="en-US" sz="3200" b="1">
                <a:latin typeface="微软雅黑" panose="020B0503020204020204" pitchFamily="34" charset="-122"/>
                <a:ea typeface="微软雅黑" panose="020B0503020204020204" pitchFamily="34" charset="-122"/>
                <a:cs typeface="微软雅黑" panose="020B0503020204020204" pitchFamily="34" charset="-122"/>
              </a:rPr>
              <a:t>标本管理</a:t>
            </a:r>
            <a:endParaRPr lang="zh-CN" altLang="en-US" sz="3200" b="1">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20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标本送检：</a:t>
            </a:r>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采集后放置不超过4小时</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，应在</a:t>
            </a:r>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2-4小时</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时间内送到实验室，如需长途运输标本，应采用干冰等制冷方式、严格按照相关规定包装运输。</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rotWithShape="1">
          <a:blip r:embed="rId1"/>
          <a:srcRect l="13699" r="8249"/>
          <a:stretch>
            <a:fillRect/>
          </a:stretch>
        </p:blipFill>
        <p:spPr>
          <a:xfrm>
            <a:off x="7821992" y="2966722"/>
            <a:ext cx="4313960" cy="3967521"/>
          </a:xfrm>
          <a:prstGeom prst="ellipse">
            <a:avLst/>
          </a:prstGeom>
          <a:ln>
            <a:noFill/>
          </a:ln>
          <a:effectLst>
            <a:softEdge rad="112500"/>
          </a:effectLst>
        </p:spPr>
      </p:pic>
      <p:pic>
        <p:nvPicPr>
          <p:cNvPr id="11" name="图片 10"/>
          <p:cNvPicPr>
            <a:picLocks noChangeAspect="1"/>
          </p:cNvPicPr>
          <p:nvPr/>
        </p:nvPicPr>
        <p:blipFill>
          <a:blip r:embed="rId2"/>
          <a:stretch>
            <a:fillRect/>
          </a:stretch>
        </p:blipFill>
        <p:spPr>
          <a:xfrm>
            <a:off x="7861300" y="-635"/>
            <a:ext cx="4274820" cy="3544570"/>
          </a:xfrm>
          <a:prstGeom prst="ellipse">
            <a:avLst/>
          </a:prstGeom>
          <a:ln>
            <a:noFill/>
          </a:ln>
          <a:effectLst>
            <a:softEdge rad="112500"/>
          </a:effectLst>
        </p:spPr>
      </p:pic>
      <p:pic>
        <p:nvPicPr>
          <p:cNvPr id="7" name="图片 6" descr="微信图片_20210808191919"/>
          <p:cNvPicPr>
            <a:picLocks noChangeAspect="1"/>
          </p:cNvPicPr>
          <p:nvPr/>
        </p:nvPicPr>
        <p:blipFill>
          <a:blip r:embed="rId3"/>
          <a:stretch>
            <a:fillRect/>
          </a:stretch>
        </p:blipFill>
        <p:spPr>
          <a:xfrm>
            <a:off x="3679190" y="4508500"/>
            <a:ext cx="3406140" cy="2349500"/>
          </a:xfrm>
          <a:prstGeom prst="rect">
            <a:avLst/>
          </a:prstGeom>
        </p:spPr>
      </p:pic>
      <p:pic>
        <p:nvPicPr>
          <p:cNvPr id="9" name="图片 8"/>
          <p:cNvPicPr>
            <a:picLocks noChangeAspect="1"/>
          </p:cNvPicPr>
          <p:nvPr/>
        </p:nvPicPr>
        <p:blipFill>
          <a:blip r:embed="rId4"/>
          <a:stretch>
            <a:fillRect/>
          </a:stretch>
        </p:blipFill>
        <p:spPr>
          <a:xfrm>
            <a:off x="0" y="635"/>
            <a:ext cx="1346835" cy="1148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8" name="文本框 7"/>
          <p:cNvSpPr txBox="1"/>
          <p:nvPr/>
        </p:nvSpPr>
        <p:spPr>
          <a:xfrm>
            <a:off x="1816100" y="977265"/>
            <a:ext cx="9512300" cy="4523105"/>
          </a:xfrm>
          <a:prstGeom prst="rect">
            <a:avLst/>
          </a:prstGeom>
          <a:noFill/>
        </p:spPr>
        <p:txBody>
          <a:bodyPr wrap="square" rtlCol="0">
            <a:spAutoFit/>
          </a:bodyPr>
          <a:lstStyle/>
          <a:p>
            <a:pPr algn="ctr"/>
            <a:r>
              <a:rPr lang="zh-CN" altLang="en-US" sz="9600" dirty="0">
                <a:solidFill>
                  <a:srgbClr val="CB7046"/>
                </a:solidFill>
                <a:latin typeface="Arial" panose="020B0604020202020204" pitchFamily="34" charset="0"/>
                <a:ea typeface="微软雅黑" panose="020B0503020204020204" pitchFamily="34" charset="-122"/>
                <a:sym typeface="Arial" panose="020B0604020202020204" pitchFamily="34" charset="0"/>
              </a:rPr>
              <a:t>雷州市中医医院</a:t>
            </a:r>
            <a:endParaRPr lang="zh-CN" altLang="en-US" sz="9600" dirty="0">
              <a:solidFill>
                <a:srgbClr val="CB7046"/>
              </a:solidFill>
              <a:latin typeface="Arial" panose="020B0604020202020204" pitchFamily="34" charset="0"/>
              <a:ea typeface="微软雅黑" panose="020B0503020204020204" pitchFamily="34" charset="-122"/>
              <a:sym typeface="Arial" panose="020B0604020202020204" pitchFamily="34" charset="0"/>
            </a:endParaRPr>
          </a:p>
          <a:p>
            <a:pPr algn="ctr"/>
            <a:endParaRPr lang="zh-CN" altLang="en-US" sz="9600" dirty="0">
              <a:solidFill>
                <a:srgbClr val="CB7046"/>
              </a:solidFill>
              <a:latin typeface="Arial" panose="020B0604020202020204" pitchFamily="34" charset="0"/>
              <a:ea typeface="微软雅黑" panose="020B0503020204020204" pitchFamily="34" charset="-122"/>
              <a:sym typeface="Arial" panose="020B0604020202020204" pitchFamily="34" charset="0"/>
            </a:endParaRPr>
          </a:p>
          <a:p>
            <a:pPr algn="ctr"/>
            <a:r>
              <a:rPr lang="zh-CN" altLang="en-US" sz="9600" dirty="0">
                <a:solidFill>
                  <a:srgbClr val="CB7046"/>
                </a:solidFill>
                <a:latin typeface="Arial" panose="020B0604020202020204" pitchFamily="34" charset="0"/>
                <a:ea typeface="微软雅黑" panose="020B0503020204020204" pitchFamily="34" charset="-122"/>
                <a:sym typeface="Arial" panose="020B0604020202020204" pitchFamily="34" charset="0"/>
              </a:rPr>
              <a:t>谢谢</a:t>
            </a:r>
            <a:endParaRPr lang="zh-CN" altLang="en-US" sz="9600" dirty="0">
              <a:solidFill>
                <a:srgbClr val="CB7046"/>
              </a:solidFill>
              <a:latin typeface="Arial" panose="020B0604020202020204" pitchFamily="34" charset="0"/>
              <a:ea typeface="微软雅黑" panose="020B0503020204020204" pitchFamily="34" charset="-122"/>
              <a:sym typeface="Arial" panose="020B0604020202020204" pitchFamily="34" charset="0"/>
            </a:endParaRPr>
          </a:p>
        </p:txBody>
      </p:sp>
      <p:pic>
        <p:nvPicPr>
          <p:cNvPr id="9" name="图片 8"/>
          <p:cNvPicPr>
            <a:picLocks noChangeAspect="1"/>
          </p:cNvPicPr>
          <p:nvPr/>
        </p:nvPicPr>
        <p:blipFill>
          <a:blip r:embed="rId2"/>
          <a:stretch>
            <a:fillRect/>
          </a:stretch>
        </p:blipFill>
        <p:spPr>
          <a:xfrm>
            <a:off x="0" y="635"/>
            <a:ext cx="1346835" cy="1148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673985" y="162560"/>
            <a:ext cx="6379845" cy="829945"/>
          </a:xfrm>
          <a:prstGeom prst="rect">
            <a:avLst/>
          </a:prstGeom>
          <a:noFill/>
        </p:spPr>
        <p:txBody>
          <a:bodyPr wrap="square" rtlCol="0">
            <a:spAutoFit/>
          </a:bodyPr>
          <a:p>
            <a:r>
              <a:rPr lang="zh-CN" altLang="en-US" sz="2400">
                <a:latin typeface="微软雅黑" panose="020B0503020204020204" pitchFamily="34" charset="-122"/>
                <a:ea typeface="微软雅黑" panose="020B0503020204020204" pitchFamily="34" charset="-122"/>
                <a:cs typeface="微软雅黑" panose="020B0503020204020204" pitchFamily="34" charset="-122"/>
              </a:rPr>
              <a:t>打开微信</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扫一扫</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广东省新冠病毒检测信息系统小程序的葵花码：粤核酸</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3</a:t>
            </a:r>
            <a:endParaRPr lang="en-US" altLang="zh-CN" sz="24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descr="ca29639afeaac3f188d1b44c26d1825"/>
          <p:cNvPicPr>
            <a:picLocks noChangeAspect="1"/>
          </p:cNvPicPr>
          <p:nvPr>
            <p:custDataLst>
              <p:tags r:id="rId1"/>
            </p:custDataLst>
          </p:nvPr>
        </p:nvPicPr>
        <p:blipFill>
          <a:blip r:embed="rId2"/>
          <a:stretch>
            <a:fillRect/>
          </a:stretch>
        </p:blipFill>
        <p:spPr>
          <a:xfrm>
            <a:off x="2075815" y="1056640"/>
            <a:ext cx="4210050" cy="5801360"/>
          </a:xfrm>
          <a:prstGeom prst="rect">
            <a:avLst/>
          </a:prstGeom>
        </p:spPr>
      </p:pic>
      <p:pic>
        <p:nvPicPr>
          <p:cNvPr id="6" name="图片 5" descr="072df3cff767b0a6a9b4148a1bae5c5"/>
          <p:cNvPicPr>
            <a:picLocks noChangeAspect="1"/>
          </p:cNvPicPr>
          <p:nvPr>
            <p:custDataLst>
              <p:tags r:id="rId3"/>
            </p:custDataLst>
          </p:nvPr>
        </p:nvPicPr>
        <p:blipFill>
          <a:blip r:embed="rId4"/>
          <a:stretch>
            <a:fillRect/>
          </a:stretch>
        </p:blipFill>
        <p:spPr>
          <a:xfrm>
            <a:off x="6511925" y="1056640"/>
            <a:ext cx="5084445" cy="5801995"/>
          </a:xfrm>
          <a:prstGeom prst="rect">
            <a:avLst/>
          </a:prstGeom>
        </p:spPr>
      </p:pic>
      <p:pic>
        <p:nvPicPr>
          <p:cNvPr id="5" name="图片 4"/>
          <p:cNvPicPr>
            <a:picLocks noChangeAspect="1"/>
          </p:cNvPicPr>
          <p:nvPr/>
        </p:nvPicPr>
        <p:blipFill>
          <a:blip r:embed="rId5"/>
          <a:stretch>
            <a:fillRect/>
          </a:stretch>
        </p:blipFill>
        <p:spPr>
          <a:xfrm>
            <a:off x="0" y="635"/>
            <a:ext cx="1346835" cy="1148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265680" y="1870710"/>
            <a:ext cx="5325110" cy="583565"/>
          </a:xfrm>
          <a:prstGeom prst="rect">
            <a:avLst/>
          </a:prstGeom>
          <a:noFill/>
        </p:spPr>
        <p:txBody>
          <a:bodyPr wrap="square" rtlCol="0">
            <a:spAutoFit/>
          </a:bodyPr>
          <a:lstStyle/>
          <a:p>
            <a:pPr algn="ctr"/>
            <a:r>
              <a:rPr lang="zh-CN" altLang="en-US" sz="3200" dirty="0">
                <a:solidFill>
                  <a:srgbClr val="00B0F0"/>
                </a:solidFill>
                <a:latin typeface="Arial" panose="020B0604020202020204" pitchFamily="34" charset="0"/>
                <a:ea typeface="微软雅黑" panose="020B0503020204020204" pitchFamily="34" charset="-122"/>
                <a:sym typeface="Arial" panose="020B0604020202020204" pitchFamily="34" charset="0"/>
              </a:rPr>
              <a:t>大规模核酸筛查－混采</a:t>
            </a:r>
            <a:endParaRPr lang="zh-CN" altLang="en-US" sz="3200" dirty="0">
              <a:solidFill>
                <a:srgbClr val="00B0F0"/>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文本框 2"/>
          <p:cNvSpPr txBox="1"/>
          <p:nvPr/>
        </p:nvSpPr>
        <p:spPr>
          <a:xfrm>
            <a:off x="6116955" y="2722880"/>
            <a:ext cx="2741295" cy="1568450"/>
          </a:xfrm>
          <a:prstGeom prst="rect">
            <a:avLst/>
          </a:prstGeom>
          <a:noFill/>
        </p:spPr>
        <p:txBody>
          <a:bodyPr wrap="square" rtlCol="0">
            <a:spAutoFit/>
          </a:bodyPr>
          <a:p>
            <a:r>
              <a:rPr lang="zh-CN" altLang="en-US" sz="2400">
                <a:latin typeface="微软雅黑" panose="020B0503020204020204" pitchFamily="34" charset="-122"/>
                <a:ea typeface="微软雅黑" panose="020B0503020204020204" pitchFamily="34" charset="-122"/>
                <a:cs typeface="微软雅黑" panose="020B0503020204020204" pitchFamily="34" charset="-122"/>
              </a:rPr>
              <a:t>打开微信</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扫一扫</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广东省新冠病毒检测信息系统小程序的葵花码</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descr="a613814e61714cd256bc63f1d0e9c6d"/>
          <p:cNvPicPr>
            <a:picLocks noChangeAspect="1"/>
          </p:cNvPicPr>
          <p:nvPr/>
        </p:nvPicPr>
        <p:blipFill>
          <a:blip r:embed="rId1"/>
          <a:stretch>
            <a:fillRect/>
          </a:stretch>
        </p:blipFill>
        <p:spPr>
          <a:xfrm>
            <a:off x="1159510" y="2722880"/>
            <a:ext cx="3782695" cy="3422015"/>
          </a:xfrm>
          <a:prstGeom prst="rect">
            <a:avLst/>
          </a:prstGeom>
        </p:spPr>
      </p:pic>
      <p:pic>
        <p:nvPicPr>
          <p:cNvPr id="5" name="图片 4"/>
          <p:cNvPicPr>
            <a:picLocks noChangeAspect="1"/>
          </p:cNvPicPr>
          <p:nvPr/>
        </p:nvPicPr>
        <p:blipFill>
          <a:blip r:embed="rId2"/>
          <a:stretch>
            <a:fillRect/>
          </a:stretch>
        </p:blipFill>
        <p:spPr>
          <a:xfrm>
            <a:off x="0" y="635"/>
            <a:ext cx="1346835" cy="1148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709c43bade38fabc74d75b52b55c99f"/>
          <p:cNvPicPr>
            <a:picLocks noChangeAspect="1"/>
          </p:cNvPicPr>
          <p:nvPr/>
        </p:nvPicPr>
        <p:blipFill>
          <a:blip r:embed="rId1"/>
          <a:stretch>
            <a:fillRect/>
          </a:stretch>
        </p:blipFill>
        <p:spPr>
          <a:xfrm>
            <a:off x="0" y="1972945"/>
            <a:ext cx="3049270" cy="4885055"/>
          </a:xfrm>
          <a:prstGeom prst="rect">
            <a:avLst/>
          </a:prstGeom>
        </p:spPr>
      </p:pic>
      <p:sp>
        <p:nvSpPr>
          <p:cNvPr id="8" name="文本框 7"/>
          <p:cNvSpPr txBox="1"/>
          <p:nvPr/>
        </p:nvSpPr>
        <p:spPr>
          <a:xfrm>
            <a:off x="2660015" y="594360"/>
            <a:ext cx="4742815" cy="460375"/>
          </a:xfrm>
          <a:prstGeom prst="rect">
            <a:avLst/>
          </a:prstGeom>
          <a:noFill/>
        </p:spPr>
        <p:txBody>
          <a:bodyPr wrap="square" rtlCol="0">
            <a:spAutoFit/>
          </a:bodyPr>
          <a:p>
            <a:r>
              <a:rPr lang="zh-CN" altLang="en-US" sz="2400">
                <a:solidFill>
                  <a:srgbClr val="FF0000"/>
                </a:solidFill>
                <a:latin typeface="微软雅黑" panose="020B0503020204020204" pitchFamily="34" charset="-122"/>
                <a:ea typeface="微软雅黑" panose="020B0503020204020204" pitchFamily="34" charset="-122"/>
              </a:rPr>
              <a:t>受检人登录（大规模核酸筛查）</a:t>
            </a:r>
            <a:endParaRPr lang="zh-CN" altLang="en-US" sz="2400">
              <a:solidFill>
                <a:srgbClr val="FF000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3049905" y="1539875"/>
            <a:ext cx="2988310" cy="5304155"/>
          </a:xfrm>
          <a:prstGeom prst="rect">
            <a:avLst/>
          </a:prstGeom>
        </p:spPr>
      </p:pic>
      <p:pic>
        <p:nvPicPr>
          <p:cNvPr id="3" name="图片 2"/>
          <p:cNvPicPr>
            <a:picLocks noChangeAspect="1"/>
          </p:cNvPicPr>
          <p:nvPr/>
        </p:nvPicPr>
        <p:blipFill>
          <a:blip r:embed="rId3"/>
          <a:stretch>
            <a:fillRect/>
          </a:stretch>
        </p:blipFill>
        <p:spPr>
          <a:xfrm>
            <a:off x="6038850" y="1539240"/>
            <a:ext cx="3094355" cy="5304155"/>
          </a:xfrm>
          <a:prstGeom prst="rect">
            <a:avLst/>
          </a:prstGeom>
        </p:spPr>
      </p:pic>
      <p:pic>
        <p:nvPicPr>
          <p:cNvPr id="5" name="图片 4"/>
          <p:cNvPicPr>
            <a:picLocks noChangeAspect="1"/>
          </p:cNvPicPr>
          <p:nvPr/>
        </p:nvPicPr>
        <p:blipFill>
          <a:blip r:embed="rId4"/>
          <a:stretch>
            <a:fillRect/>
          </a:stretch>
        </p:blipFill>
        <p:spPr>
          <a:xfrm>
            <a:off x="9133205" y="1539240"/>
            <a:ext cx="2974975" cy="5304790"/>
          </a:xfrm>
          <a:prstGeom prst="rect">
            <a:avLst/>
          </a:prstGeom>
        </p:spPr>
      </p:pic>
      <p:pic>
        <p:nvPicPr>
          <p:cNvPr id="9" name="图片 8"/>
          <p:cNvPicPr>
            <a:picLocks noChangeAspect="1"/>
          </p:cNvPicPr>
          <p:nvPr/>
        </p:nvPicPr>
        <p:blipFill>
          <a:blip r:embed="rId5"/>
          <a:stretch>
            <a:fillRect/>
          </a:stretch>
        </p:blipFill>
        <p:spPr>
          <a:xfrm>
            <a:off x="0" y="635"/>
            <a:ext cx="1346835" cy="1148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709c43bade38fabc74d75b52b55c99f"/>
          <p:cNvPicPr>
            <a:picLocks noChangeAspect="1"/>
          </p:cNvPicPr>
          <p:nvPr/>
        </p:nvPicPr>
        <p:blipFill>
          <a:blip r:embed="rId1"/>
          <a:stretch>
            <a:fillRect/>
          </a:stretch>
        </p:blipFill>
        <p:spPr>
          <a:xfrm>
            <a:off x="0" y="1972945"/>
            <a:ext cx="2453640" cy="4885055"/>
          </a:xfrm>
          <a:prstGeom prst="rect">
            <a:avLst/>
          </a:prstGeom>
        </p:spPr>
      </p:pic>
      <p:sp>
        <p:nvSpPr>
          <p:cNvPr id="8" name="文本框 7"/>
          <p:cNvSpPr txBox="1"/>
          <p:nvPr/>
        </p:nvSpPr>
        <p:spPr>
          <a:xfrm>
            <a:off x="2597785" y="507365"/>
            <a:ext cx="4453890" cy="460375"/>
          </a:xfrm>
          <a:prstGeom prst="rect">
            <a:avLst/>
          </a:prstGeom>
          <a:noFill/>
        </p:spPr>
        <p:txBody>
          <a:bodyPr wrap="square" rtlCol="0">
            <a:spAutoFit/>
          </a:bodyPr>
          <a:p>
            <a:r>
              <a:rPr lang="zh-CN" altLang="en-US" sz="2400">
                <a:solidFill>
                  <a:srgbClr val="FF0000"/>
                </a:solidFill>
                <a:latin typeface="微软雅黑" panose="020B0503020204020204" pitchFamily="34" charset="-122"/>
                <a:ea typeface="微软雅黑" panose="020B0503020204020204" pitchFamily="34" charset="-122"/>
              </a:rPr>
              <a:t>受检人登录（</a:t>
            </a:r>
            <a:r>
              <a:rPr lang="zh-CN" altLang="en-US" sz="2400">
                <a:solidFill>
                  <a:srgbClr val="FF0000"/>
                </a:solidFill>
                <a:latin typeface="微软雅黑" panose="020B0503020204020204" pitchFamily="34" charset="-122"/>
                <a:ea typeface="微软雅黑" panose="020B0503020204020204" pitchFamily="34" charset="-122"/>
                <a:sym typeface="+mn-ea"/>
              </a:rPr>
              <a:t>自费 </a:t>
            </a:r>
            <a:r>
              <a:rPr lang="zh-CN" altLang="en-US" sz="2400">
                <a:solidFill>
                  <a:srgbClr val="FF0000"/>
                </a:solidFill>
                <a:latin typeface="微软雅黑" panose="020B0503020204020204" pitchFamily="34" charset="-122"/>
                <a:ea typeface="微软雅黑" panose="020B0503020204020204" pitchFamily="34" charset="-122"/>
              </a:rPr>
              <a:t>常规采样）</a:t>
            </a:r>
            <a:endParaRPr lang="zh-CN" altLang="en-US" sz="2400">
              <a:solidFill>
                <a:srgbClr val="FF0000"/>
              </a:solidFill>
              <a:latin typeface="微软雅黑" panose="020B0503020204020204" pitchFamily="34" charset="-122"/>
              <a:ea typeface="微软雅黑" panose="020B0503020204020204" pitchFamily="34" charset="-122"/>
            </a:endParaRPr>
          </a:p>
        </p:txBody>
      </p:sp>
      <p:pic>
        <p:nvPicPr>
          <p:cNvPr id="9" name="图片 8" descr="86400c0a2e577b2b18f3272df0ac6f3"/>
          <p:cNvPicPr>
            <a:picLocks noChangeAspect="1"/>
          </p:cNvPicPr>
          <p:nvPr/>
        </p:nvPicPr>
        <p:blipFill>
          <a:blip r:embed="rId2"/>
          <a:stretch>
            <a:fillRect/>
          </a:stretch>
        </p:blipFill>
        <p:spPr>
          <a:xfrm>
            <a:off x="2453640" y="1972945"/>
            <a:ext cx="2495550" cy="4892040"/>
          </a:xfrm>
          <a:prstGeom prst="rect">
            <a:avLst/>
          </a:prstGeom>
        </p:spPr>
      </p:pic>
      <p:pic>
        <p:nvPicPr>
          <p:cNvPr id="2" name="图片 1"/>
          <p:cNvPicPr>
            <a:picLocks noChangeAspect="1"/>
          </p:cNvPicPr>
          <p:nvPr/>
        </p:nvPicPr>
        <p:blipFill>
          <a:blip r:embed="rId3"/>
          <a:stretch>
            <a:fillRect/>
          </a:stretch>
        </p:blipFill>
        <p:spPr>
          <a:xfrm>
            <a:off x="4949825" y="1966595"/>
            <a:ext cx="2534285" cy="4890770"/>
          </a:xfrm>
          <a:prstGeom prst="rect">
            <a:avLst/>
          </a:prstGeom>
        </p:spPr>
      </p:pic>
      <p:pic>
        <p:nvPicPr>
          <p:cNvPr id="3" name="图片 2"/>
          <p:cNvPicPr>
            <a:picLocks noChangeAspect="1"/>
          </p:cNvPicPr>
          <p:nvPr/>
        </p:nvPicPr>
        <p:blipFill>
          <a:blip r:embed="rId4"/>
          <a:stretch>
            <a:fillRect/>
          </a:stretch>
        </p:blipFill>
        <p:spPr>
          <a:xfrm>
            <a:off x="7484745" y="1966595"/>
            <a:ext cx="2127885" cy="4891405"/>
          </a:xfrm>
          <a:prstGeom prst="rect">
            <a:avLst/>
          </a:prstGeom>
        </p:spPr>
      </p:pic>
      <p:pic>
        <p:nvPicPr>
          <p:cNvPr id="5" name="图片 4"/>
          <p:cNvPicPr>
            <a:picLocks noChangeAspect="1"/>
          </p:cNvPicPr>
          <p:nvPr/>
        </p:nvPicPr>
        <p:blipFill>
          <a:blip r:embed="rId5"/>
          <a:stretch>
            <a:fillRect/>
          </a:stretch>
        </p:blipFill>
        <p:spPr>
          <a:xfrm>
            <a:off x="9724390" y="1965960"/>
            <a:ext cx="2369820" cy="4892040"/>
          </a:xfrm>
          <a:prstGeom prst="rect">
            <a:avLst/>
          </a:prstGeom>
        </p:spPr>
      </p:pic>
      <p:pic>
        <p:nvPicPr>
          <p:cNvPr id="6" name="图片 5"/>
          <p:cNvPicPr>
            <a:picLocks noChangeAspect="1"/>
          </p:cNvPicPr>
          <p:nvPr/>
        </p:nvPicPr>
        <p:blipFill>
          <a:blip r:embed="rId6"/>
          <a:stretch>
            <a:fillRect/>
          </a:stretch>
        </p:blipFill>
        <p:spPr>
          <a:xfrm>
            <a:off x="0" y="635"/>
            <a:ext cx="1346835" cy="1148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stretch>
            <a:fillRect/>
          </a:stretch>
        </p:blipFill>
        <p:spPr>
          <a:xfrm>
            <a:off x="1420495" y="1875790"/>
            <a:ext cx="3181350" cy="5010785"/>
          </a:xfrm>
          <a:prstGeom prst="rect">
            <a:avLst/>
          </a:prstGeom>
        </p:spPr>
      </p:pic>
      <p:pic>
        <p:nvPicPr>
          <p:cNvPr id="13" name="图片 12"/>
          <p:cNvPicPr>
            <a:picLocks noChangeAspect="1"/>
          </p:cNvPicPr>
          <p:nvPr/>
        </p:nvPicPr>
        <p:blipFill>
          <a:blip r:embed="rId2"/>
          <a:stretch>
            <a:fillRect/>
          </a:stretch>
        </p:blipFill>
        <p:spPr>
          <a:xfrm>
            <a:off x="7152640" y="1876425"/>
            <a:ext cx="2685415" cy="5010150"/>
          </a:xfrm>
          <a:prstGeom prst="rect">
            <a:avLst/>
          </a:prstGeom>
        </p:spPr>
      </p:pic>
      <p:pic>
        <p:nvPicPr>
          <p:cNvPr id="14" name="图片 13"/>
          <p:cNvPicPr>
            <a:picLocks noChangeAspect="1"/>
          </p:cNvPicPr>
          <p:nvPr/>
        </p:nvPicPr>
        <p:blipFill>
          <a:blip r:embed="rId3"/>
          <a:stretch>
            <a:fillRect/>
          </a:stretch>
        </p:blipFill>
        <p:spPr>
          <a:xfrm>
            <a:off x="9838055" y="1777365"/>
            <a:ext cx="2353945" cy="5081270"/>
          </a:xfrm>
          <a:prstGeom prst="rect">
            <a:avLst/>
          </a:prstGeom>
        </p:spPr>
      </p:pic>
      <p:sp>
        <p:nvSpPr>
          <p:cNvPr id="15" name="文本框 14"/>
          <p:cNvSpPr txBox="1"/>
          <p:nvPr/>
        </p:nvSpPr>
        <p:spPr>
          <a:xfrm>
            <a:off x="7473315" y="885190"/>
            <a:ext cx="2154555" cy="521970"/>
          </a:xfrm>
          <a:prstGeom prst="rect">
            <a:avLst/>
          </a:prstGeom>
          <a:noFill/>
        </p:spPr>
        <p:txBody>
          <a:bodyPr wrap="square" rtlCol="0">
            <a:spAutoFit/>
          </a:bodyPr>
          <a:p>
            <a:r>
              <a:rPr lang="zh-CN" altLang="en-US" sz="2800" b="1">
                <a:latin typeface="微软雅黑" panose="020B0503020204020204" pitchFamily="34" charset="-122"/>
                <a:ea typeface="微软雅黑" panose="020B0503020204020204" pitchFamily="34" charset="-122"/>
              </a:rPr>
              <a:t>健康申报卡</a:t>
            </a:r>
            <a:endParaRPr lang="zh-CN" altLang="en-US" sz="2800" b="1">
              <a:latin typeface="微软雅黑" panose="020B0503020204020204" pitchFamily="34" charset="-122"/>
              <a:ea typeface="微软雅黑" panose="020B0503020204020204" pitchFamily="34" charset="-122"/>
            </a:endParaRPr>
          </a:p>
        </p:txBody>
      </p:sp>
      <p:sp>
        <p:nvSpPr>
          <p:cNvPr id="16" name="文本框 15"/>
          <p:cNvSpPr txBox="1"/>
          <p:nvPr/>
        </p:nvSpPr>
        <p:spPr>
          <a:xfrm>
            <a:off x="10164445" y="669290"/>
            <a:ext cx="1700530" cy="953135"/>
          </a:xfrm>
          <a:prstGeom prst="rect">
            <a:avLst/>
          </a:prstGeom>
          <a:noFill/>
        </p:spPr>
        <p:txBody>
          <a:bodyPr wrap="square" rtlCol="0">
            <a:spAutoFit/>
          </a:bodyPr>
          <a:p>
            <a:pPr algn="ctr"/>
            <a:r>
              <a:rPr lang="zh-CN" altLang="en-US" sz="2800" b="1">
                <a:latin typeface="微软雅黑" panose="020B0503020204020204" pitchFamily="34" charset="-122"/>
                <a:ea typeface="微软雅黑" panose="020B0503020204020204" pitchFamily="34" charset="-122"/>
              </a:rPr>
              <a:t>粤康码</a:t>
            </a:r>
            <a:endParaRPr lang="zh-CN" altLang="en-US" sz="2800" b="1">
              <a:latin typeface="微软雅黑" panose="020B0503020204020204" pitchFamily="34" charset="-122"/>
              <a:ea typeface="微软雅黑" panose="020B0503020204020204" pitchFamily="34" charset="-122"/>
            </a:endParaRPr>
          </a:p>
          <a:p>
            <a:pPr algn="ctr"/>
            <a:r>
              <a:rPr lang="zh-CN" altLang="en-US" sz="2800" b="1">
                <a:latin typeface="微软雅黑" panose="020B0503020204020204" pitchFamily="34" charset="-122"/>
                <a:ea typeface="微软雅黑" panose="020B0503020204020204" pitchFamily="34" charset="-122"/>
              </a:rPr>
              <a:t>（正常）</a:t>
            </a:r>
            <a:endParaRPr lang="zh-CN" altLang="en-US" sz="2800" b="1">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4"/>
          <a:stretch>
            <a:fillRect/>
          </a:stretch>
        </p:blipFill>
        <p:spPr>
          <a:xfrm>
            <a:off x="4546600" y="1966595"/>
            <a:ext cx="2483485" cy="4891405"/>
          </a:xfrm>
          <a:prstGeom prst="rect">
            <a:avLst/>
          </a:prstGeom>
        </p:spPr>
      </p:pic>
      <p:pic>
        <p:nvPicPr>
          <p:cNvPr id="9" name="图片 8"/>
          <p:cNvPicPr>
            <a:picLocks noChangeAspect="1"/>
          </p:cNvPicPr>
          <p:nvPr/>
        </p:nvPicPr>
        <p:blipFill>
          <a:blip r:embed="rId5"/>
          <a:stretch>
            <a:fillRect/>
          </a:stretch>
        </p:blipFill>
        <p:spPr>
          <a:xfrm>
            <a:off x="0" y="635"/>
            <a:ext cx="1346835" cy="1148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5188585" y="1338580"/>
            <a:ext cx="3131820" cy="5534025"/>
          </a:xfrm>
          <a:prstGeom prst="rect">
            <a:avLst/>
          </a:prstGeom>
        </p:spPr>
      </p:pic>
      <p:pic>
        <p:nvPicPr>
          <p:cNvPr id="11" name="图片 10"/>
          <p:cNvPicPr>
            <a:picLocks noChangeAspect="1"/>
          </p:cNvPicPr>
          <p:nvPr/>
        </p:nvPicPr>
        <p:blipFill>
          <a:blip r:embed="rId2"/>
          <a:stretch>
            <a:fillRect/>
          </a:stretch>
        </p:blipFill>
        <p:spPr>
          <a:xfrm>
            <a:off x="8320405" y="1338580"/>
            <a:ext cx="3122295" cy="5641340"/>
          </a:xfrm>
          <a:prstGeom prst="rect">
            <a:avLst/>
          </a:prstGeom>
        </p:spPr>
      </p:pic>
      <p:sp>
        <p:nvSpPr>
          <p:cNvPr id="15" name="文本框 14"/>
          <p:cNvSpPr txBox="1"/>
          <p:nvPr/>
        </p:nvSpPr>
        <p:spPr>
          <a:xfrm>
            <a:off x="2489200" y="608330"/>
            <a:ext cx="2581910" cy="521970"/>
          </a:xfrm>
          <a:prstGeom prst="rect">
            <a:avLst/>
          </a:prstGeom>
          <a:noFill/>
        </p:spPr>
        <p:txBody>
          <a:bodyPr wrap="square" rtlCol="0">
            <a:spAutoFit/>
          </a:bodyPr>
          <a:p>
            <a:r>
              <a:rPr lang="zh-CN" altLang="en-US" sz="2800" b="1">
                <a:latin typeface="微软雅黑" panose="020B0503020204020204" pitchFamily="34" charset="-122"/>
                <a:ea typeface="微软雅黑" panose="020B0503020204020204" pitchFamily="34" charset="-122"/>
              </a:rPr>
              <a:t>行程卡（带星）</a:t>
            </a:r>
            <a:endParaRPr lang="zh-CN" altLang="en-US" sz="2800" b="1">
              <a:latin typeface="微软雅黑" panose="020B0503020204020204" pitchFamily="34" charset="-122"/>
              <a:ea typeface="微软雅黑" panose="020B0503020204020204" pitchFamily="34" charset="-122"/>
            </a:endParaRPr>
          </a:p>
        </p:txBody>
      </p:sp>
      <p:sp>
        <p:nvSpPr>
          <p:cNvPr id="2" name="文本框 1"/>
          <p:cNvSpPr txBox="1"/>
          <p:nvPr/>
        </p:nvSpPr>
        <p:spPr>
          <a:xfrm>
            <a:off x="5463540" y="608330"/>
            <a:ext cx="2581910" cy="521970"/>
          </a:xfrm>
          <a:prstGeom prst="rect">
            <a:avLst/>
          </a:prstGeom>
          <a:noFill/>
        </p:spPr>
        <p:txBody>
          <a:bodyPr wrap="square" rtlCol="0">
            <a:spAutoFit/>
          </a:bodyPr>
          <a:p>
            <a:r>
              <a:rPr lang="zh-CN" altLang="en-US" sz="2800" b="1">
                <a:latin typeface="微软雅黑" panose="020B0503020204020204" pitchFamily="34" charset="-122"/>
                <a:ea typeface="微软雅黑" panose="020B0503020204020204" pitchFamily="34" charset="-122"/>
              </a:rPr>
              <a:t>粤康码（黄码）</a:t>
            </a:r>
            <a:endParaRPr lang="zh-CN" altLang="en-US" sz="2800" b="1">
              <a:latin typeface="微软雅黑" panose="020B0503020204020204" pitchFamily="34" charset="-122"/>
              <a:ea typeface="微软雅黑" panose="020B0503020204020204" pitchFamily="34" charset="-122"/>
            </a:endParaRPr>
          </a:p>
        </p:txBody>
      </p:sp>
      <p:sp>
        <p:nvSpPr>
          <p:cNvPr id="4" name="文本框 3"/>
          <p:cNvSpPr txBox="1"/>
          <p:nvPr/>
        </p:nvSpPr>
        <p:spPr>
          <a:xfrm>
            <a:off x="8590915" y="608330"/>
            <a:ext cx="2581910" cy="521970"/>
          </a:xfrm>
          <a:prstGeom prst="rect">
            <a:avLst/>
          </a:prstGeom>
          <a:noFill/>
        </p:spPr>
        <p:txBody>
          <a:bodyPr wrap="square" rtlCol="0">
            <a:spAutoFit/>
          </a:bodyPr>
          <a:p>
            <a:r>
              <a:rPr lang="zh-CN" altLang="en-US" sz="2800" b="1">
                <a:latin typeface="微软雅黑" panose="020B0503020204020204" pitchFamily="34" charset="-122"/>
                <a:ea typeface="微软雅黑" panose="020B0503020204020204" pitchFamily="34" charset="-122"/>
              </a:rPr>
              <a:t>粤康码（红码）</a:t>
            </a:r>
            <a:endParaRPr lang="zh-CN" altLang="en-US" sz="2800" b="1">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3"/>
          <a:stretch>
            <a:fillRect/>
          </a:stretch>
        </p:blipFill>
        <p:spPr>
          <a:xfrm>
            <a:off x="2082800" y="1324610"/>
            <a:ext cx="3105785" cy="5533390"/>
          </a:xfrm>
          <a:prstGeom prst="rect">
            <a:avLst/>
          </a:prstGeom>
        </p:spPr>
      </p:pic>
      <p:pic>
        <p:nvPicPr>
          <p:cNvPr id="9" name="图片 8"/>
          <p:cNvPicPr>
            <a:picLocks noChangeAspect="1"/>
          </p:cNvPicPr>
          <p:nvPr/>
        </p:nvPicPr>
        <p:blipFill>
          <a:blip r:embed="rId4"/>
          <a:stretch>
            <a:fillRect/>
          </a:stretch>
        </p:blipFill>
        <p:spPr>
          <a:xfrm>
            <a:off x="0" y="635"/>
            <a:ext cx="1346835" cy="1148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9136,&quot;width&quot;:6630}"/>
</p:tagLst>
</file>

<file path=ppt/tags/tag2.xml><?xml version="1.0" encoding="utf-8"?>
<p:tagLst xmlns:p="http://schemas.openxmlformats.org/presentationml/2006/main">
  <p:tag name="KSO_WM_UNIT_PLACING_PICTURE_USER_VIEWPORT" val="{&quot;height&quot;:8657,&quot;width&quot;:8007}"/>
</p:tagLst>
</file>

<file path=ppt/tags/tag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4.xml><?xml version="1.0" encoding="utf-8"?>
<p:tagLst xmlns:p="http://schemas.openxmlformats.org/presentationml/2006/main">
  <p:tag name="KSO_WM_UNIT_PLACING_PICTURE_USER_VIEWPORT" val="{&quot;height&quot;:5301.503937007874,&quot;width&quot;:6846.548031496063}"/>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5176_14*d*1"/>
  <p:tag name="KSO_WM_TEMPLATE_CATEGORY" val="custom"/>
  <p:tag name="KSO_WM_TEMPLATE_INDEX" val="20205176"/>
  <p:tag name="KSO_WM_UNIT_LAYERLEVEL" val="1"/>
  <p:tag name="KSO_WM_TAG_VERSION" val="1.0"/>
  <p:tag name="KSO_WM_BEAUTIFY_FLAG" val="#wm#"/>
  <p:tag name="KSO_WM_UNIT_VALUE" val="1520*1520"/>
  <p:tag name="KSO_WM_UNIT_TYPE" val="d"/>
  <p:tag name="KSO_WM_UNIT_INDEX" val="1"/>
  <p:tag name="KSO_WM_UNIT_SUPPORT_UNIT_TYPE" val="[&quot;all&quot;]"/>
</p:tagLst>
</file>

<file path=ppt/tags/tag6.xml><?xml version="1.0" encoding="utf-8"?>
<p:tagLst xmlns:p="http://schemas.openxmlformats.org/presentationml/2006/main">
  <p:tag name="COMMONDATA" val="eyJoZGlkIjoiNGYyOTZjOTJiYzQ4OGIxY2M2YzZiYmY4MDZjY2ZiZWE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3711</Words>
  <Application>WPS 演示</Application>
  <PresentationFormat>宽屏</PresentationFormat>
  <Paragraphs>263</Paragraphs>
  <Slides>38</Slides>
  <Notes>1</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38</vt:i4>
      </vt:variant>
    </vt:vector>
  </HeadingPairs>
  <TitlesOfParts>
    <vt:vector size="49" baseType="lpstr">
      <vt:lpstr>Arial</vt:lpstr>
      <vt:lpstr>宋体</vt:lpstr>
      <vt:lpstr>Wingdings</vt:lpstr>
      <vt:lpstr>微软雅黑</vt:lpstr>
      <vt:lpstr>等线</vt:lpstr>
      <vt:lpstr>Arial Unicode MS</vt:lpstr>
      <vt:lpstr>Lato Regular</vt:lpstr>
      <vt:lpstr>Segoe Print</vt:lpstr>
      <vt:lpstr>隶书</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阿飞</dc:creator>
  <cp:lastModifiedBy>橘
井
泉
香</cp:lastModifiedBy>
  <cp:revision>222</cp:revision>
  <dcterms:created xsi:type="dcterms:W3CDTF">2017-03-16T13:11:00Z</dcterms:created>
  <dcterms:modified xsi:type="dcterms:W3CDTF">2022-05-26T08:17:30Z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2052-11.1.0.11744</vt:lpwstr>
  </property>
  <property fmtid="{D5CDD505-2E9C-101B-9397-08002B2CF9AE}" pid="3" name="ICV">
    <vt:lpwstr>AFDF00AD355948A1BEFFE63E65FEF545</vt:lpwstr>
  </property>
</Properties>
</file>